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8"/>
  </p:notesMasterIdLst>
  <p:sldIdLst>
    <p:sldId id="256" r:id="rId2"/>
    <p:sldId id="257" r:id="rId3"/>
    <p:sldId id="262" r:id="rId4"/>
    <p:sldId id="263" r:id="rId5"/>
    <p:sldId id="259" r:id="rId6"/>
    <p:sldId id="258" r:id="rId7"/>
    <p:sldId id="260" r:id="rId8"/>
    <p:sldId id="261" r:id="rId9"/>
    <p:sldId id="340" r:id="rId10"/>
    <p:sldId id="704" r:id="rId11"/>
    <p:sldId id="264" r:id="rId12"/>
    <p:sldId id="265" r:id="rId13"/>
    <p:sldId id="266" r:id="rId14"/>
    <p:sldId id="267" r:id="rId15"/>
    <p:sldId id="268" r:id="rId16"/>
    <p:sldId id="269" r:id="rId17"/>
    <p:sldId id="270" r:id="rId18"/>
    <p:sldId id="271" r:id="rId19"/>
    <p:sldId id="305" r:id="rId20"/>
    <p:sldId id="307" r:id="rId21"/>
    <p:sldId id="308" r:id="rId22"/>
    <p:sldId id="306" r:id="rId23"/>
    <p:sldId id="309" r:id="rId24"/>
    <p:sldId id="310" r:id="rId25"/>
    <p:sldId id="311" r:id="rId26"/>
    <p:sldId id="312" r:id="rId27"/>
    <p:sldId id="313" r:id="rId28"/>
    <p:sldId id="314" r:id="rId29"/>
    <p:sldId id="315" r:id="rId30"/>
    <p:sldId id="319" r:id="rId31"/>
    <p:sldId id="322" r:id="rId32"/>
    <p:sldId id="323" r:id="rId33"/>
    <p:sldId id="327" r:id="rId34"/>
    <p:sldId id="326" r:id="rId35"/>
    <p:sldId id="324" r:id="rId36"/>
    <p:sldId id="325" r:id="rId37"/>
    <p:sldId id="318" r:id="rId38"/>
    <p:sldId id="321" r:id="rId39"/>
    <p:sldId id="328" r:id="rId40"/>
    <p:sldId id="331" r:id="rId41"/>
    <p:sldId id="329" r:id="rId42"/>
    <p:sldId id="330" r:id="rId43"/>
    <p:sldId id="332" r:id="rId44"/>
    <p:sldId id="333" r:id="rId45"/>
    <p:sldId id="334" r:id="rId46"/>
    <p:sldId id="336" r:id="rId47"/>
    <p:sldId id="335" r:id="rId48"/>
    <p:sldId id="343" r:id="rId49"/>
    <p:sldId id="745" r:id="rId50"/>
    <p:sldId id="746" r:id="rId51"/>
    <p:sldId id="650" r:id="rId52"/>
    <p:sldId id="652" r:id="rId53"/>
    <p:sldId id="737" r:id="rId54"/>
    <p:sldId id="740" r:id="rId55"/>
    <p:sldId id="653" r:id="rId56"/>
    <p:sldId id="654" r:id="rId57"/>
    <p:sldId id="655" r:id="rId58"/>
    <p:sldId id="741" r:id="rId59"/>
    <p:sldId id="656" r:id="rId60"/>
    <p:sldId id="657" r:id="rId61"/>
    <p:sldId id="658" r:id="rId62"/>
    <p:sldId id="659" r:id="rId63"/>
    <p:sldId id="705" r:id="rId64"/>
    <p:sldId id="742" r:id="rId65"/>
    <p:sldId id="706" r:id="rId66"/>
    <p:sldId id="707" r:id="rId67"/>
    <p:sldId id="709" r:id="rId68"/>
    <p:sldId id="743" r:id="rId69"/>
    <p:sldId id="710" r:id="rId70"/>
    <p:sldId id="711" r:id="rId71"/>
    <p:sldId id="712" r:id="rId72"/>
    <p:sldId id="713" r:id="rId73"/>
    <p:sldId id="714" r:id="rId74"/>
    <p:sldId id="715" r:id="rId75"/>
    <p:sldId id="716" r:id="rId76"/>
    <p:sldId id="717" r:id="rId77"/>
    <p:sldId id="718" r:id="rId78"/>
    <p:sldId id="719" r:id="rId79"/>
    <p:sldId id="720" r:id="rId80"/>
    <p:sldId id="721" r:id="rId81"/>
    <p:sldId id="731" r:id="rId82"/>
    <p:sldId id="732" r:id="rId83"/>
    <p:sldId id="736" r:id="rId84"/>
    <p:sldId id="738" r:id="rId85"/>
    <p:sldId id="739" r:id="rId86"/>
    <p:sldId id="688" r:id="rId87"/>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Estilo medio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429" autoAdjust="0"/>
    <p:restoredTop sz="64031" autoAdjust="0"/>
  </p:normalViewPr>
  <p:slideViewPr>
    <p:cSldViewPr snapToGrid="0">
      <p:cViewPr varScale="1">
        <p:scale>
          <a:sx n="55" d="100"/>
          <a:sy n="55" d="100"/>
        </p:scale>
        <p:origin x="1962"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notesMaster" Target="notesMasters/notesMaster1.xml"/><Relationship Id="rId9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4.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6.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28D58A7-2E77-43F5-899F-1D9E28453CF6}" type="datetimeFigureOut">
              <a:rPr lang="es-ES" smtClean="0"/>
              <a:t>06/11/2023</a:t>
            </a:fld>
            <a:endParaRPr lang="es-E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F617BFF-1803-4A73-B0CA-A53AE83C3238}" type="slidenum">
              <a:rPr lang="es-ES" smtClean="0"/>
              <a:t>‹Nº›</a:t>
            </a:fld>
            <a:endParaRPr lang="es-ES"/>
          </a:p>
        </p:txBody>
      </p:sp>
    </p:spTree>
    <p:extLst>
      <p:ext uri="{BB962C8B-B14F-4D97-AF65-F5344CB8AC3E}">
        <p14:creationId xmlns:p14="http://schemas.microsoft.com/office/powerpoint/2010/main" val="412662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2F617BFF-1803-4A73-B0CA-A53AE83C3238}" type="slidenum">
              <a:rPr lang="es-ES" smtClean="0"/>
              <a:t>1</a:t>
            </a:fld>
            <a:endParaRPr lang="es-ES"/>
          </a:p>
        </p:txBody>
      </p:sp>
    </p:spTree>
    <p:extLst>
      <p:ext uri="{BB962C8B-B14F-4D97-AF65-F5344CB8AC3E}">
        <p14:creationId xmlns:p14="http://schemas.microsoft.com/office/powerpoint/2010/main" val="2279677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2F617BFF-1803-4A73-B0CA-A53AE83C3238}" type="slidenum">
              <a:rPr lang="es-ES" smtClean="0"/>
              <a:t>21</a:t>
            </a:fld>
            <a:endParaRPr lang="es-ES"/>
          </a:p>
        </p:txBody>
      </p:sp>
    </p:spTree>
    <p:extLst>
      <p:ext uri="{BB962C8B-B14F-4D97-AF65-F5344CB8AC3E}">
        <p14:creationId xmlns:p14="http://schemas.microsoft.com/office/powerpoint/2010/main" val="2695916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b="1" dirty="0"/>
              <a:t>Dato: </a:t>
            </a:r>
            <a:r>
              <a:rPr lang="es-ES" dirty="0"/>
              <a:t>el elemento </a:t>
            </a:r>
            <a:r>
              <a:rPr lang="es-ES" b="1" dirty="0"/>
              <a:t>&lt;a&gt;</a:t>
            </a:r>
            <a:r>
              <a:rPr lang="es-ES" dirty="0"/>
              <a:t> es distinto al elemento </a:t>
            </a:r>
            <a:r>
              <a:rPr lang="es-ES" b="1" dirty="0"/>
              <a:t>&lt;link&gt;</a:t>
            </a:r>
            <a:r>
              <a:rPr lang="es-ES" dirty="0"/>
              <a:t>. El elemento </a:t>
            </a:r>
            <a:r>
              <a:rPr lang="es-ES" b="1" dirty="0"/>
              <a:t>&lt;link&gt;</a:t>
            </a:r>
            <a:r>
              <a:rPr lang="es-ES" dirty="0"/>
              <a:t> se usa para especificar la relación entre el archivo HTML y una fuente externa como un archivo CSS.</a:t>
            </a:r>
          </a:p>
        </p:txBody>
      </p:sp>
      <p:sp>
        <p:nvSpPr>
          <p:cNvPr id="4" name="Marcador de número de diapositiva 3"/>
          <p:cNvSpPr>
            <a:spLocks noGrp="1"/>
          </p:cNvSpPr>
          <p:nvPr>
            <p:ph type="sldNum" sz="quarter" idx="5"/>
          </p:nvPr>
        </p:nvSpPr>
        <p:spPr/>
        <p:txBody>
          <a:bodyPr/>
          <a:lstStyle/>
          <a:p>
            <a:fld id="{2F617BFF-1803-4A73-B0CA-A53AE83C3238}" type="slidenum">
              <a:rPr lang="es-ES" smtClean="0"/>
              <a:t>22</a:t>
            </a:fld>
            <a:endParaRPr lang="es-ES"/>
          </a:p>
        </p:txBody>
      </p:sp>
    </p:spTree>
    <p:extLst>
      <p:ext uri="{BB962C8B-B14F-4D97-AF65-F5344CB8AC3E}">
        <p14:creationId xmlns:p14="http://schemas.microsoft.com/office/powerpoint/2010/main" val="32394837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just">
              <a:spcBef>
                <a:spcPts val="285"/>
              </a:spcBef>
              <a:spcAft>
                <a:spcPts val="285"/>
              </a:spcAft>
            </a:pPr>
            <a:r>
              <a:rPr lang="es-ES_tradnl" sz="1800" kern="50" dirty="0">
                <a:effectLst/>
                <a:latin typeface="Calibri" panose="020F0502020204030204" pitchFamily="34" charset="0"/>
                <a:ea typeface="DejaVu Sans"/>
                <a:cs typeface="Arial" panose="020B0604020202020204" pitchFamily="34" charset="0"/>
              </a:rPr>
              <a:t>&lt;h1&gt;, &lt;h2&gt;, &lt;h3&gt;, &lt;h4&gt;,</a:t>
            </a:r>
            <a:endParaRPr lang="es-ES" sz="1800" kern="50" dirty="0">
              <a:effectLst/>
              <a:latin typeface="Liberation Serif"/>
              <a:ea typeface="DejaVu Sans"/>
              <a:cs typeface="Times New Roman" panose="02020603050405020304" pitchFamily="18" charset="0"/>
            </a:endParaRPr>
          </a:p>
          <a:p>
            <a:pPr algn="just">
              <a:spcBef>
                <a:spcPts val="285"/>
              </a:spcBef>
              <a:spcAft>
                <a:spcPts val="285"/>
              </a:spcAft>
            </a:pPr>
            <a:r>
              <a:rPr lang="es-ES_tradnl" sz="1800" kern="50" dirty="0">
                <a:effectLst/>
                <a:latin typeface="Calibri" panose="020F0502020204030204" pitchFamily="34" charset="0"/>
                <a:ea typeface="DejaVu Sans"/>
                <a:cs typeface="Arial" panose="020B0604020202020204" pitchFamily="34" charset="0"/>
              </a:rPr>
              <a:t>&lt;h5&gt; y &lt;h6&gt;</a:t>
            </a:r>
            <a:endParaRPr lang="es-ES" sz="1800" kern="50" dirty="0">
              <a:effectLst/>
              <a:latin typeface="Liberation Serif"/>
              <a:ea typeface="DejaVu Sans"/>
              <a:cs typeface="Times New Roman" panose="02020603050405020304" pitchFamily="18" charset="0"/>
            </a:endParaRPr>
          </a:p>
          <a:p>
            <a:pPr algn="just">
              <a:spcBef>
                <a:spcPts val="285"/>
              </a:spcBef>
              <a:spcAft>
                <a:spcPts val="285"/>
              </a:spcAft>
            </a:pPr>
            <a:r>
              <a:rPr lang="es-ES_tradnl" sz="1800" kern="50" dirty="0">
                <a:effectLst/>
                <a:latin typeface="Calibri" panose="020F0502020204030204" pitchFamily="34" charset="0"/>
                <a:ea typeface="DejaVu Sans"/>
                <a:cs typeface="Arial" panose="020B0604020202020204" pitchFamily="34" charset="0"/>
              </a:rPr>
              <a:t>Pata títulos. Las etiquetas H deben conservar su jerarquía, lo que significa que debemos primero declarar la etiqueta &lt;h1&gt;, luego usar &lt;h2&gt; para subtítulos y así sucesivamente. Permitiendo reusar las etiquetas H y construir esta jerarquía una y otra vez en cada sección del documento.</a:t>
            </a:r>
            <a:endParaRPr lang="es-ES" sz="1800" kern="50" dirty="0">
              <a:effectLst/>
              <a:latin typeface="Liberation Serif"/>
              <a:ea typeface="DejaVu Sans"/>
              <a:cs typeface="Times New Roman" panose="02020603050405020304" pitchFamily="18" charset="0"/>
            </a:endParaRPr>
          </a:p>
          <a:p>
            <a:endParaRPr lang="es-ES" dirty="0"/>
          </a:p>
        </p:txBody>
      </p:sp>
      <p:sp>
        <p:nvSpPr>
          <p:cNvPr id="4" name="Marcador de número de diapositiva 3"/>
          <p:cNvSpPr>
            <a:spLocks noGrp="1"/>
          </p:cNvSpPr>
          <p:nvPr>
            <p:ph type="sldNum" sz="quarter" idx="5"/>
          </p:nvPr>
        </p:nvSpPr>
        <p:spPr/>
        <p:txBody>
          <a:bodyPr/>
          <a:lstStyle/>
          <a:p>
            <a:fld id="{2F617BFF-1803-4A73-B0CA-A53AE83C3238}" type="slidenum">
              <a:rPr lang="es-ES" smtClean="0"/>
              <a:t>23</a:t>
            </a:fld>
            <a:endParaRPr lang="es-ES"/>
          </a:p>
        </p:txBody>
      </p:sp>
    </p:spTree>
    <p:extLst>
      <p:ext uri="{BB962C8B-B14F-4D97-AF65-F5344CB8AC3E}">
        <p14:creationId xmlns:p14="http://schemas.microsoft.com/office/powerpoint/2010/main" val="4112699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b="1" dirty="0"/>
              <a:t>Dato:</a:t>
            </a:r>
            <a:r>
              <a:rPr lang="es-ES" dirty="0"/>
              <a:t> Los comentarios no son parte del código ni del resultado final. Son útiles para los desarrolladores que trabajan con el archivo HTML.</a:t>
            </a:r>
          </a:p>
        </p:txBody>
      </p:sp>
      <p:sp>
        <p:nvSpPr>
          <p:cNvPr id="4" name="Marcador de número de diapositiva 3"/>
          <p:cNvSpPr>
            <a:spLocks noGrp="1"/>
          </p:cNvSpPr>
          <p:nvPr>
            <p:ph type="sldNum" sz="quarter" idx="5"/>
          </p:nvPr>
        </p:nvSpPr>
        <p:spPr/>
        <p:txBody>
          <a:bodyPr/>
          <a:lstStyle/>
          <a:p>
            <a:fld id="{2F617BFF-1803-4A73-B0CA-A53AE83C3238}" type="slidenum">
              <a:rPr lang="es-ES" smtClean="0"/>
              <a:t>24</a:t>
            </a:fld>
            <a:endParaRPr lang="es-ES"/>
          </a:p>
        </p:txBody>
      </p:sp>
    </p:spTree>
    <p:extLst>
      <p:ext uri="{BB962C8B-B14F-4D97-AF65-F5344CB8AC3E}">
        <p14:creationId xmlns:p14="http://schemas.microsoft.com/office/powerpoint/2010/main" val="30955816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b="1" dirty="0"/>
              <a:t>Tip:</a:t>
            </a:r>
            <a:r>
              <a:rPr lang="es-ES" dirty="0"/>
              <a:t> La diferencia entre ambos tipos de listas es que los elementos de las listas ordenadas se muestran con una numeración específica mientras que los elementos de las listas no ordenadas muestran viñetas sin numeración.</a:t>
            </a:r>
          </a:p>
        </p:txBody>
      </p:sp>
      <p:sp>
        <p:nvSpPr>
          <p:cNvPr id="4" name="Marcador de número de diapositiva 3"/>
          <p:cNvSpPr>
            <a:spLocks noGrp="1"/>
          </p:cNvSpPr>
          <p:nvPr>
            <p:ph type="sldNum" sz="quarter" idx="5"/>
          </p:nvPr>
        </p:nvSpPr>
        <p:spPr/>
        <p:txBody>
          <a:bodyPr/>
          <a:lstStyle/>
          <a:p>
            <a:fld id="{2F617BFF-1803-4A73-B0CA-A53AE83C3238}" type="slidenum">
              <a:rPr lang="es-ES" smtClean="0"/>
              <a:t>25</a:t>
            </a:fld>
            <a:endParaRPr lang="es-ES"/>
          </a:p>
        </p:txBody>
      </p:sp>
    </p:spTree>
    <p:extLst>
      <p:ext uri="{BB962C8B-B14F-4D97-AF65-F5344CB8AC3E}">
        <p14:creationId xmlns:p14="http://schemas.microsoft.com/office/powerpoint/2010/main" val="22798940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2F617BFF-1803-4A73-B0CA-A53AE83C3238}" type="slidenum">
              <a:rPr lang="es-ES" smtClean="0"/>
              <a:t>26</a:t>
            </a:fld>
            <a:endParaRPr lang="es-ES"/>
          </a:p>
        </p:txBody>
      </p:sp>
    </p:spTree>
    <p:extLst>
      <p:ext uri="{BB962C8B-B14F-4D97-AF65-F5344CB8AC3E}">
        <p14:creationId xmlns:p14="http://schemas.microsoft.com/office/powerpoint/2010/main" val="7321835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Los formularios están compuestos por un conjunto de elementos a los cuales se les asocia una etiqueta.</a:t>
            </a:r>
          </a:p>
        </p:txBody>
      </p:sp>
      <p:sp>
        <p:nvSpPr>
          <p:cNvPr id="4" name="Marcador de número de diapositiva 3"/>
          <p:cNvSpPr>
            <a:spLocks noGrp="1"/>
          </p:cNvSpPr>
          <p:nvPr>
            <p:ph type="sldNum" sz="quarter" idx="5"/>
          </p:nvPr>
        </p:nvSpPr>
        <p:spPr/>
        <p:txBody>
          <a:bodyPr/>
          <a:lstStyle/>
          <a:p>
            <a:fld id="{2F617BFF-1803-4A73-B0CA-A53AE83C3238}" type="slidenum">
              <a:rPr lang="es-ES" smtClean="0"/>
              <a:t>30</a:t>
            </a:fld>
            <a:endParaRPr lang="es-ES"/>
          </a:p>
        </p:txBody>
      </p:sp>
    </p:spTree>
    <p:extLst>
      <p:ext uri="{BB962C8B-B14F-4D97-AF65-F5344CB8AC3E}">
        <p14:creationId xmlns:p14="http://schemas.microsoft.com/office/powerpoint/2010/main" val="31830082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Cada elemento del formulario tiene asociada un </a:t>
            </a:r>
            <a:r>
              <a:rPr lang="es-ES" dirty="0" err="1"/>
              <a:t>eqtiqueta</a:t>
            </a:r>
            <a:endParaRPr lang="es-ES" dirty="0"/>
          </a:p>
        </p:txBody>
      </p:sp>
      <p:sp>
        <p:nvSpPr>
          <p:cNvPr id="4" name="Marcador de número de diapositiva 3"/>
          <p:cNvSpPr>
            <a:spLocks noGrp="1"/>
          </p:cNvSpPr>
          <p:nvPr>
            <p:ph type="sldNum" sz="quarter" idx="5"/>
          </p:nvPr>
        </p:nvSpPr>
        <p:spPr/>
        <p:txBody>
          <a:bodyPr/>
          <a:lstStyle/>
          <a:p>
            <a:fld id="{2F617BFF-1803-4A73-B0CA-A53AE83C3238}" type="slidenum">
              <a:rPr lang="es-ES" smtClean="0"/>
              <a:t>31</a:t>
            </a:fld>
            <a:endParaRPr lang="es-ES"/>
          </a:p>
        </p:txBody>
      </p:sp>
    </p:spTree>
    <p:extLst>
      <p:ext uri="{BB962C8B-B14F-4D97-AF65-F5344CB8AC3E}">
        <p14:creationId xmlns:p14="http://schemas.microsoft.com/office/powerpoint/2010/main" val="35906444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444500" indent="-271463">
              <a:buNone/>
            </a:pPr>
            <a:endParaRPr lang="es-ES" sz="1200" dirty="0"/>
          </a:p>
          <a:p>
            <a:endParaRPr lang="es-ES" dirty="0"/>
          </a:p>
        </p:txBody>
      </p:sp>
      <p:sp>
        <p:nvSpPr>
          <p:cNvPr id="4" name="Marcador de número de diapositiva 3"/>
          <p:cNvSpPr>
            <a:spLocks noGrp="1"/>
          </p:cNvSpPr>
          <p:nvPr>
            <p:ph type="sldNum" sz="quarter" idx="5"/>
          </p:nvPr>
        </p:nvSpPr>
        <p:spPr/>
        <p:txBody>
          <a:bodyPr/>
          <a:lstStyle/>
          <a:p>
            <a:fld id="{2F617BFF-1803-4A73-B0CA-A53AE83C3238}" type="slidenum">
              <a:rPr lang="es-ES" smtClean="0"/>
              <a:t>32</a:t>
            </a:fld>
            <a:endParaRPr lang="es-ES"/>
          </a:p>
        </p:txBody>
      </p:sp>
    </p:spTree>
    <p:extLst>
      <p:ext uri="{BB962C8B-B14F-4D97-AF65-F5344CB8AC3E}">
        <p14:creationId xmlns:p14="http://schemas.microsoft.com/office/powerpoint/2010/main" val="6091221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2F617BFF-1803-4A73-B0CA-A53AE83C3238}" type="slidenum">
              <a:rPr lang="es-ES" smtClean="0"/>
              <a:t>34</a:t>
            </a:fld>
            <a:endParaRPr lang="es-ES"/>
          </a:p>
        </p:txBody>
      </p:sp>
    </p:spTree>
    <p:extLst>
      <p:ext uri="{BB962C8B-B14F-4D97-AF65-F5344CB8AC3E}">
        <p14:creationId xmlns:p14="http://schemas.microsoft.com/office/powerpoint/2010/main" val="25713707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indent="0">
              <a:buNone/>
            </a:pPr>
            <a:r>
              <a:rPr lang="es-ES" dirty="0"/>
              <a:t>HTML : Es un lenguaje que nos permite definir la estructura de la página web.</a:t>
            </a:r>
          </a:p>
          <a:p>
            <a:pPr marL="0" indent="0">
              <a:buNone/>
            </a:pPr>
            <a:endParaRPr lang="es-ES" dirty="0"/>
          </a:p>
          <a:p>
            <a:pPr marL="0" indent="0">
              <a:buNone/>
            </a:pPr>
            <a:r>
              <a:rPr lang="es-ES" dirty="0"/>
              <a:t>CSS : se utiliza para definir la presentación de los archivos HTML. </a:t>
            </a:r>
          </a:p>
          <a:p>
            <a:pPr marL="0" indent="0">
              <a:buNone/>
            </a:pPr>
            <a:endParaRPr lang="es-ES" dirty="0"/>
          </a:p>
          <a:p>
            <a:pPr marL="0" indent="0">
              <a:buNone/>
            </a:pPr>
            <a:r>
              <a:rPr lang="es-ES" dirty="0" err="1"/>
              <a:t>Javascript</a:t>
            </a:r>
            <a:r>
              <a:rPr lang="es-ES" dirty="0"/>
              <a:t> : Nos permite añadir funcionalidad a nuestra página web. Hacer que la página web sea interactiva. Escribimos el código de </a:t>
            </a:r>
            <a:r>
              <a:rPr lang="es-ES" dirty="0" err="1"/>
              <a:t>javascript</a:t>
            </a:r>
            <a:r>
              <a:rPr lang="es-ES" dirty="0"/>
              <a:t> en un archivo con extensión.js</a:t>
            </a:r>
          </a:p>
          <a:p>
            <a:pPr marL="0" indent="0">
              <a:buNone/>
            </a:pPr>
            <a:r>
              <a:rPr lang="es-ES" dirty="0"/>
              <a:t> Estos tres componentes normalmente se escriben en archivos separados cada uno con su extensión específica. Los tres luego se conectan y </a:t>
            </a:r>
            <a:r>
              <a:rPr lang="es-ES" dirty="0" err="1"/>
              <a:t>fomran</a:t>
            </a:r>
            <a:r>
              <a:rPr lang="es-ES" dirty="0"/>
              <a:t> las páginas web que conoces hoy en día.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s-ES" sz="1200" dirty="0"/>
              <a:t>En este módulo conoceremos las características de estos lenguajes y desarrollaremos una página web sencilla para iniciarnos  en el mundo del desarrollo web.</a:t>
            </a:r>
          </a:p>
          <a:p>
            <a:endParaRPr lang="es-ES" dirty="0"/>
          </a:p>
        </p:txBody>
      </p:sp>
      <p:sp>
        <p:nvSpPr>
          <p:cNvPr id="4" name="Marcador de número de diapositiva 3"/>
          <p:cNvSpPr>
            <a:spLocks noGrp="1"/>
          </p:cNvSpPr>
          <p:nvPr>
            <p:ph type="sldNum" sz="quarter" idx="5"/>
          </p:nvPr>
        </p:nvSpPr>
        <p:spPr/>
        <p:txBody>
          <a:bodyPr/>
          <a:lstStyle/>
          <a:p>
            <a:fld id="{2F617BFF-1803-4A73-B0CA-A53AE83C3238}" type="slidenum">
              <a:rPr lang="es-ES" smtClean="0"/>
              <a:t>7</a:t>
            </a:fld>
            <a:endParaRPr lang="es-ES"/>
          </a:p>
        </p:txBody>
      </p:sp>
    </p:spTree>
    <p:extLst>
      <p:ext uri="{BB962C8B-B14F-4D97-AF65-F5344CB8AC3E}">
        <p14:creationId xmlns:p14="http://schemas.microsoft.com/office/powerpoint/2010/main" val="238185311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b="1" dirty="0"/>
              <a:t>5. </a:t>
            </a:r>
            <a:r>
              <a:rPr lang="es-ES" b="1" dirty="0" err="1"/>
              <a:t>Fieldset</a:t>
            </a:r>
            <a:endParaRPr lang="es-ES" b="1" dirty="0"/>
          </a:p>
          <a:p>
            <a:r>
              <a:rPr lang="es-ES" dirty="0" err="1"/>
              <a:t>Fieldset</a:t>
            </a:r>
            <a:r>
              <a:rPr lang="es-ES" dirty="0"/>
              <a:t> es un elemento que sirve para agrupar varios datos relacionados entre sí mismos. Su etiqueta es &lt;</a:t>
            </a:r>
            <a:r>
              <a:rPr lang="es-ES" dirty="0" err="1"/>
              <a:t>fieldset</a:t>
            </a:r>
            <a:r>
              <a:rPr lang="es-ES" dirty="0"/>
              <a:t>&gt;. Por ejemplo, si necesitas varios campos personales en un formulario, puedes agruparlos con este campo como en el siguiente ejemplo:</a:t>
            </a:r>
            <a:endParaRPr lang="es-ES" dirty="0">
              <a:effectLst/>
            </a:endParaRPr>
          </a:p>
          <a:p>
            <a:r>
              <a:rPr lang="es-ES" dirty="0" err="1">
                <a:effectLst/>
              </a:rPr>
              <a:t>Legend</a:t>
            </a:r>
            <a:r>
              <a:rPr lang="es-ES" dirty="0">
                <a:effectLst/>
              </a:rPr>
              <a:t> </a:t>
            </a:r>
            <a:r>
              <a:rPr lang="es-ES" dirty="0"/>
              <a:t>es un elemento que sirve para etiquetar o identificar una agrupación de campos. Su etiqueta es &lt;</a:t>
            </a:r>
            <a:r>
              <a:rPr lang="es-ES" dirty="0" err="1"/>
              <a:t>legend</a:t>
            </a:r>
            <a:r>
              <a:rPr lang="es-ES" dirty="0"/>
              <a:t>&gt;.</a:t>
            </a:r>
          </a:p>
          <a:p>
            <a:endParaRPr lang="es-ES" dirty="0">
              <a:effectLst/>
            </a:endParaRPr>
          </a:p>
          <a:p>
            <a:endParaRPr lang="es-ES" dirty="0"/>
          </a:p>
        </p:txBody>
      </p:sp>
      <p:sp>
        <p:nvSpPr>
          <p:cNvPr id="4" name="Marcador de número de diapositiva 3"/>
          <p:cNvSpPr>
            <a:spLocks noGrp="1"/>
          </p:cNvSpPr>
          <p:nvPr>
            <p:ph type="sldNum" sz="quarter" idx="5"/>
          </p:nvPr>
        </p:nvSpPr>
        <p:spPr/>
        <p:txBody>
          <a:bodyPr/>
          <a:lstStyle/>
          <a:p>
            <a:fld id="{2F617BFF-1803-4A73-B0CA-A53AE83C3238}" type="slidenum">
              <a:rPr lang="es-ES" smtClean="0"/>
              <a:t>36</a:t>
            </a:fld>
            <a:endParaRPr lang="es-ES"/>
          </a:p>
        </p:txBody>
      </p:sp>
    </p:spTree>
    <p:extLst>
      <p:ext uri="{BB962C8B-B14F-4D97-AF65-F5344CB8AC3E}">
        <p14:creationId xmlns:p14="http://schemas.microsoft.com/office/powerpoint/2010/main" val="2820559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buFont typeface="Arial" panose="020B0604020202020204" pitchFamily="34" charset="0"/>
              <a:buChar char="•"/>
            </a:pPr>
            <a:endParaRPr lang="es-ES" dirty="0"/>
          </a:p>
          <a:p>
            <a:pPr>
              <a:buFont typeface="Arial" panose="020B0604020202020204" pitchFamily="34" charset="0"/>
              <a:buChar char="•"/>
            </a:pPr>
            <a:endParaRPr lang="es-ES" dirty="0"/>
          </a:p>
          <a:p>
            <a:endParaRPr lang="es-ES" dirty="0"/>
          </a:p>
          <a:p>
            <a:endParaRPr lang="es-ES" dirty="0"/>
          </a:p>
        </p:txBody>
      </p:sp>
      <p:sp>
        <p:nvSpPr>
          <p:cNvPr id="4" name="Marcador de número de diapositiva 3"/>
          <p:cNvSpPr>
            <a:spLocks noGrp="1"/>
          </p:cNvSpPr>
          <p:nvPr>
            <p:ph type="sldNum" sz="quarter" idx="5"/>
          </p:nvPr>
        </p:nvSpPr>
        <p:spPr/>
        <p:txBody>
          <a:bodyPr/>
          <a:lstStyle/>
          <a:p>
            <a:fld id="{2F617BFF-1803-4A73-B0CA-A53AE83C3238}" type="slidenum">
              <a:rPr lang="es-ES" smtClean="0"/>
              <a:t>37</a:t>
            </a:fld>
            <a:endParaRPr lang="es-ES"/>
          </a:p>
        </p:txBody>
      </p:sp>
    </p:spTree>
    <p:extLst>
      <p:ext uri="{BB962C8B-B14F-4D97-AF65-F5344CB8AC3E}">
        <p14:creationId xmlns:p14="http://schemas.microsoft.com/office/powerpoint/2010/main" val="22665159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Explicar desde el código por el navegador</a:t>
            </a:r>
          </a:p>
          <a:p>
            <a:endParaRPr lang="es-ES" dirty="0"/>
          </a:p>
        </p:txBody>
      </p:sp>
      <p:sp>
        <p:nvSpPr>
          <p:cNvPr id="4" name="Marcador de número de diapositiva 3"/>
          <p:cNvSpPr>
            <a:spLocks noGrp="1"/>
          </p:cNvSpPr>
          <p:nvPr>
            <p:ph type="sldNum" sz="quarter" idx="5"/>
          </p:nvPr>
        </p:nvSpPr>
        <p:spPr/>
        <p:txBody>
          <a:bodyPr/>
          <a:lstStyle/>
          <a:p>
            <a:fld id="{2F617BFF-1803-4A73-B0CA-A53AE83C3238}" type="slidenum">
              <a:rPr lang="es-ES" smtClean="0"/>
              <a:t>38</a:t>
            </a:fld>
            <a:endParaRPr lang="es-ES"/>
          </a:p>
        </p:txBody>
      </p:sp>
    </p:spTree>
    <p:extLst>
      <p:ext uri="{BB962C8B-B14F-4D97-AF65-F5344CB8AC3E}">
        <p14:creationId xmlns:p14="http://schemas.microsoft.com/office/powerpoint/2010/main" val="92344634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a:p>
            <a:endParaRPr lang="es-ES" dirty="0"/>
          </a:p>
        </p:txBody>
      </p:sp>
      <p:sp>
        <p:nvSpPr>
          <p:cNvPr id="4" name="Marcador de número de diapositiva 3"/>
          <p:cNvSpPr>
            <a:spLocks noGrp="1"/>
          </p:cNvSpPr>
          <p:nvPr>
            <p:ph type="sldNum" sz="quarter" idx="5"/>
          </p:nvPr>
        </p:nvSpPr>
        <p:spPr/>
        <p:txBody>
          <a:bodyPr/>
          <a:lstStyle/>
          <a:p>
            <a:fld id="{2F617BFF-1803-4A73-B0CA-A53AE83C3238}" type="slidenum">
              <a:rPr lang="es-ES" smtClean="0"/>
              <a:t>39</a:t>
            </a:fld>
            <a:endParaRPr lang="es-ES"/>
          </a:p>
        </p:txBody>
      </p:sp>
    </p:spTree>
    <p:extLst>
      <p:ext uri="{BB962C8B-B14F-4D97-AF65-F5344CB8AC3E}">
        <p14:creationId xmlns:p14="http://schemas.microsoft.com/office/powerpoint/2010/main" val="105130534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b="1" dirty="0"/>
              <a:t>Dato: </a:t>
            </a:r>
            <a:r>
              <a:rPr lang="es-ES" dirty="0"/>
              <a:t>la propiedad y su valor deben estar separados por dos puntos y un espacio.</a:t>
            </a:r>
          </a:p>
        </p:txBody>
      </p:sp>
      <p:sp>
        <p:nvSpPr>
          <p:cNvPr id="4" name="Marcador de número de diapositiva 3"/>
          <p:cNvSpPr>
            <a:spLocks noGrp="1"/>
          </p:cNvSpPr>
          <p:nvPr>
            <p:ph type="sldNum" sz="quarter" idx="5"/>
          </p:nvPr>
        </p:nvSpPr>
        <p:spPr/>
        <p:txBody>
          <a:bodyPr/>
          <a:lstStyle/>
          <a:p>
            <a:fld id="{2F617BFF-1803-4A73-B0CA-A53AE83C3238}" type="slidenum">
              <a:rPr lang="es-ES" smtClean="0"/>
              <a:t>41</a:t>
            </a:fld>
            <a:endParaRPr lang="es-ES"/>
          </a:p>
        </p:txBody>
      </p:sp>
    </p:spTree>
    <p:extLst>
      <p:ext uri="{BB962C8B-B14F-4D97-AF65-F5344CB8AC3E}">
        <p14:creationId xmlns:p14="http://schemas.microsoft.com/office/powerpoint/2010/main" val="323967913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Si deseas aplicar el mismo estilo a varios elementos, puedes hacerlo en el elemento &lt;</a:t>
            </a:r>
            <a:r>
              <a:rPr lang="es-ES" dirty="0" err="1"/>
              <a:t>style</a:t>
            </a:r>
            <a:r>
              <a:rPr lang="es-ES" dirty="0"/>
              <a:t>&gt;, donde puedes escribir tus reglas usando selectores CSS. </a:t>
            </a:r>
          </a:p>
          <a:p>
            <a:r>
              <a:rPr lang="es-ES" b="1" dirty="0"/>
              <a:t>Dato:</a:t>
            </a:r>
            <a:r>
              <a:rPr lang="es-ES" dirty="0"/>
              <a:t> el elemento </a:t>
            </a:r>
            <a:r>
              <a:rPr lang="es-ES" b="1" dirty="0"/>
              <a:t>&lt;</a:t>
            </a:r>
            <a:r>
              <a:rPr lang="es-ES" b="1" dirty="0" err="1"/>
              <a:t>style</a:t>
            </a:r>
            <a:r>
              <a:rPr lang="es-ES" b="1" dirty="0"/>
              <a:t>&gt;</a:t>
            </a:r>
            <a:r>
              <a:rPr lang="es-ES" dirty="0"/>
              <a:t> debería estar dentro del elemento </a:t>
            </a:r>
            <a:r>
              <a:rPr lang="es-ES" b="1" dirty="0"/>
              <a:t>&lt;head&gt;</a:t>
            </a:r>
            <a:r>
              <a:rPr lang="es-ES" dirty="0"/>
              <a:t>.</a:t>
            </a:r>
          </a:p>
          <a:p>
            <a:pPr marL="0" indent="0" algn="just">
              <a:buNone/>
            </a:pPr>
            <a:r>
              <a:rPr lang="en-US" sz="1200" dirty="0"/>
              <a:t>&lt;style&gt;</a:t>
            </a:r>
          </a:p>
          <a:p>
            <a:endParaRPr lang="es-ES" dirty="0"/>
          </a:p>
          <a:p>
            <a:endParaRPr lang="es-ES" dirty="0"/>
          </a:p>
        </p:txBody>
      </p:sp>
      <p:sp>
        <p:nvSpPr>
          <p:cNvPr id="4" name="Marcador de número de diapositiva 3"/>
          <p:cNvSpPr>
            <a:spLocks noGrp="1"/>
          </p:cNvSpPr>
          <p:nvPr>
            <p:ph type="sldNum" sz="quarter" idx="5"/>
          </p:nvPr>
        </p:nvSpPr>
        <p:spPr/>
        <p:txBody>
          <a:bodyPr/>
          <a:lstStyle/>
          <a:p>
            <a:fld id="{2F617BFF-1803-4A73-B0CA-A53AE83C3238}" type="slidenum">
              <a:rPr lang="es-ES" smtClean="0"/>
              <a:t>42</a:t>
            </a:fld>
            <a:endParaRPr lang="es-ES"/>
          </a:p>
        </p:txBody>
      </p:sp>
    </p:spTree>
    <p:extLst>
      <p:ext uri="{BB962C8B-B14F-4D97-AF65-F5344CB8AC3E}">
        <p14:creationId xmlns:p14="http://schemas.microsoft.com/office/powerpoint/2010/main" val="145201198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La opción que normalmente usamos es escribir nuestras reglas en un archivo CSS y luego vincular este archivo al archivo HTML. Para ello, debemos incluir un elemento &lt;link&gt; en &lt;head&gt; y asignar la ubicación del archivo como el valor de </a:t>
            </a:r>
            <a:r>
              <a:rPr lang="es-ES" dirty="0" err="1"/>
              <a:t>href</a:t>
            </a:r>
            <a:r>
              <a:rPr lang="es-ES"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 El atributo REL </a:t>
            </a:r>
            <a:r>
              <a:rPr lang="es-ES" b="1" dirty="0"/>
              <a:t>se usa para definir la relación entre el archivo </a:t>
            </a:r>
            <a:r>
              <a:rPr lang="es-ES" b="1" dirty="0" err="1"/>
              <a:t>css</a:t>
            </a:r>
            <a:r>
              <a:rPr lang="es-ES" b="1" dirty="0"/>
              <a:t>  y el documento HTML</a:t>
            </a:r>
            <a:r>
              <a:rPr lang="es-ES" dirty="0"/>
              <a:t>. REL=</a:t>
            </a:r>
            <a:r>
              <a:rPr lang="es-ES" dirty="0" err="1"/>
              <a:t>StyleSheet</a:t>
            </a:r>
            <a:r>
              <a:rPr lang="es-ES" dirty="0"/>
              <a:t> especifica un estilo persistente o preferido mientras que REL="</a:t>
            </a:r>
            <a:r>
              <a:rPr lang="es-ES" dirty="0" err="1"/>
              <a:t>Alternate</a:t>
            </a:r>
            <a:r>
              <a:rPr lang="es-ES" dirty="0"/>
              <a:t> </a:t>
            </a:r>
            <a:r>
              <a:rPr lang="es-ES" dirty="0" err="1"/>
              <a:t>StyleSheet</a:t>
            </a:r>
            <a:r>
              <a:rPr lang="es-ES" dirty="0"/>
              <a:t>" define un estilo alterno. Un estilo persistente es aquel que siempre se aplica si están activas las hojas de estilo. No se puede olvidar especificar este atributo.</a:t>
            </a:r>
          </a:p>
          <a:p>
            <a:r>
              <a:rPr lang="es-ES" dirty="0"/>
              <a:t> Se obtiene el mismo resultado.</a:t>
            </a:r>
          </a:p>
        </p:txBody>
      </p:sp>
      <p:sp>
        <p:nvSpPr>
          <p:cNvPr id="4" name="Marcador de número de diapositiva 3"/>
          <p:cNvSpPr>
            <a:spLocks noGrp="1"/>
          </p:cNvSpPr>
          <p:nvPr>
            <p:ph type="sldNum" sz="quarter" idx="5"/>
          </p:nvPr>
        </p:nvSpPr>
        <p:spPr/>
        <p:txBody>
          <a:bodyPr/>
          <a:lstStyle/>
          <a:p>
            <a:fld id="{2F617BFF-1803-4A73-B0CA-A53AE83C3238}" type="slidenum">
              <a:rPr lang="es-ES" smtClean="0"/>
              <a:t>43</a:t>
            </a:fld>
            <a:endParaRPr lang="es-ES"/>
          </a:p>
        </p:txBody>
      </p:sp>
    </p:spTree>
    <p:extLst>
      <p:ext uri="{BB962C8B-B14F-4D97-AF65-F5344CB8AC3E}">
        <p14:creationId xmlns:p14="http://schemas.microsoft.com/office/powerpoint/2010/main" val="324195824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2F617BFF-1803-4A73-B0CA-A53AE83C3238}" type="slidenum">
              <a:rPr lang="es-ES" smtClean="0"/>
              <a:t>44</a:t>
            </a:fld>
            <a:endParaRPr lang="es-ES"/>
          </a:p>
        </p:txBody>
      </p:sp>
    </p:spTree>
    <p:extLst>
      <p:ext uri="{BB962C8B-B14F-4D97-AF65-F5344CB8AC3E}">
        <p14:creationId xmlns:p14="http://schemas.microsoft.com/office/powerpoint/2010/main" val="23228006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CA" dirty="0" err="1"/>
              <a:t>Esto</a:t>
            </a:r>
            <a:r>
              <a:rPr lang="en-CA" dirty="0"/>
              <a:t> </a:t>
            </a:r>
            <a:r>
              <a:rPr lang="en-CA" dirty="0" err="1"/>
              <a:t>queire</a:t>
            </a:r>
            <a:r>
              <a:rPr lang="en-CA" dirty="0"/>
              <a:t> </a:t>
            </a:r>
            <a:r>
              <a:rPr lang="en-CA" dirty="0" err="1"/>
              <a:t>decir</a:t>
            </a:r>
            <a:r>
              <a:rPr lang="en-CA" dirty="0"/>
              <a:t> que </a:t>
            </a:r>
            <a:r>
              <a:rPr lang="en-CA" dirty="0" err="1"/>
              <a:t>si</a:t>
            </a:r>
            <a:r>
              <a:rPr lang="en-CA" dirty="0"/>
              <a:t> </a:t>
            </a:r>
            <a:r>
              <a:rPr lang="en-CA" dirty="0" err="1"/>
              <a:t>yo</a:t>
            </a:r>
            <a:r>
              <a:rPr lang="en-CA" dirty="0"/>
              <a:t> </a:t>
            </a:r>
            <a:r>
              <a:rPr lang="en-CA" dirty="0" err="1"/>
              <a:t>tengo</a:t>
            </a:r>
            <a:r>
              <a:rPr lang="en-CA" dirty="0"/>
              <a:t> m</a:t>
            </a:r>
            <a:r>
              <a:rPr lang="es-ES" dirty="0" err="1"/>
              <a:t>ás</a:t>
            </a:r>
            <a:r>
              <a:rPr lang="es-ES" dirty="0"/>
              <a:t> h1 en el documento se les aplica el mismo estilo.</a:t>
            </a:r>
          </a:p>
        </p:txBody>
      </p:sp>
      <p:sp>
        <p:nvSpPr>
          <p:cNvPr id="4" name="Marcador de número de diapositiva 3"/>
          <p:cNvSpPr>
            <a:spLocks noGrp="1"/>
          </p:cNvSpPr>
          <p:nvPr>
            <p:ph type="sldNum" sz="quarter" idx="5"/>
          </p:nvPr>
        </p:nvSpPr>
        <p:spPr/>
        <p:txBody>
          <a:bodyPr/>
          <a:lstStyle/>
          <a:p>
            <a:fld id="{2F617BFF-1803-4A73-B0CA-A53AE83C3238}" type="slidenum">
              <a:rPr lang="es-ES" smtClean="0"/>
              <a:t>45</a:t>
            </a:fld>
            <a:endParaRPr lang="es-ES"/>
          </a:p>
        </p:txBody>
      </p:sp>
    </p:spTree>
    <p:extLst>
      <p:ext uri="{BB962C8B-B14F-4D97-AF65-F5344CB8AC3E}">
        <p14:creationId xmlns:p14="http://schemas.microsoft.com/office/powerpoint/2010/main" val="184115403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Permite seleccionar el elemento con un id específico asignado. Cada id debe ser único y solo debería ser aplicado a un elemento por página web. En este caso, escribimos un símbolo de numeral # antes del nombre del id en la regla CSS</a:t>
            </a:r>
          </a:p>
        </p:txBody>
      </p:sp>
      <p:sp>
        <p:nvSpPr>
          <p:cNvPr id="4" name="Marcador de número de diapositiva 3"/>
          <p:cNvSpPr>
            <a:spLocks noGrp="1"/>
          </p:cNvSpPr>
          <p:nvPr>
            <p:ph type="sldNum" sz="quarter" idx="5"/>
          </p:nvPr>
        </p:nvSpPr>
        <p:spPr/>
        <p:txBody>
          <a:bodyPr/>
          <a:lstStyle/>
          <a:p>
            <a:fld id="{2F617BFF-1803-4A73-B0CA-A53AE83C3238}" type="slidenum">
              <a:rPr lang="es-ES" smtClean="0"/>
              <a:t>46</a:t>
            </a:fld>
            <a:endParaRPr lang="es-ES"/>
          </a:p>
        </p:txBody>
      </p:sp>
    </p:spTree>
    <p:extLst>
      <p:ext uri="{BB962C8B-B14F-4D97-AF65-F5344CB8AC3E}">
        <p14:creationId xmlns:p14="http://schemas.microsoft.com/office/powerpoint/2010/main" val="41355685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HTML es un lenguaje de marcado, no es un lenguaje de programación. Los lenguajes de marcado ponen entre etiquetas el tipo de contenido, es decir lo que se hace es almacenar el contenido e indicarle que tipo de contenido es para que el navegador sepa interpretarlo. Por ejemplo si tengo una frase que es un párrafo esto va dentro de una etiqueta que indica al navegador que es un párrafo. Lo que estamos haciendo es almacenando la información pero en realidad no hay ningún tipo de lógica, por eso no es un lenguaje de programación.</a:t>
            </a:r>
          </a:p>
        </p:txBody>
      </p:sp>
      <p:sp>
        <p:nvSpPr>
          <p:cNvPr id="4" name="Marcador de número de diapositiva 3"/>
          <p:cNvSpPr>
            <a:spLocks noGrp="1"/>
          </p:cNvSpPr>
          <p:nvPr>
            <p:ph type="sldNum" sz="quarter" idx="5"/>
          </p:nvPr>
        </p:nvSpPr>
        <p:spPr/>
        <p:txBody>
          <a:bodyPr/>
          <a:lstStyle/>
          <a:p>
            <a:fld id="{2F617BFF-1803-4A73-B0CA-A53AE83C3238}" type="slidenum">
              <a:rPr lang="es-ES" smtClean="0"/>
              <a:t>11</a:t>
            </a:fld>
            <a:endParaRPr lang="es-ES"/>
          </a:p>
        </p:txBody>
      </p:sp>
    </p:spTree>
    <p:extLst>
      <p:ext uri="{BB962C8B-B14F-4D97-AF65-F5344CB8AC3E}">
        <p14:creationId xmlns:p14="http://schemas.microsoft.com/office/powerpoint/2010/main" val="20260388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Nos permite seleccionar todos los elementos que tienen una clase específica asignada. Podemos asignar la misma clase a varios elementos. En este caso, escribimos un punto antes del nombre de la clase en la regla CSS.</a:t>
            </a:r>
          </a:p>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Supongamos que queremos asignarle al encabezado y al </a:t>
            </a:r>
            <a:r>
              <a:rPr lang="es-ES" dirty="0" err="1"/>
              <a:t>encabezdao</a:t>
            </a:r>
            <a:r>
              <a:rPr lang="es-ES" dirty="0"/>
              <a:t> 4 el color verde. En vez de crear un id para cada uno, creamos una clase.</a:t>
            </a:r>
          </a:p>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La diferencia que existe entre una clase y un id es que un id solo se le puede asignar a un solo </a:t>
            </a:r>
            <a:r>
              <a:rPr lang="es-ES" dirty="0" err="1"/>
              <a:t>elmento</a:t>
            </a:r>
            <a:r>
              <a:rPr lang="es-ES" dirty="0"/>
              <a:t> HTML. En tanto las clases se </a:t>
            </a:r>
            <a:r>
              <a:rPr lang="es-ES" dirty="0" err="1"/>
              <a:t>puden</a:t>
            </a:r>
            <a:r>
              <a:rPr lang="es-ES" dirty="0"/>
              <a:t> asignar a cuantos elementos queramos.</a:t>
            </a:r>
          </a:p>
          <a:p>
            <a:endParaRPr lang="es-ES" dirty="0"/>
          </a:p>
        </p:txBody>
      </p:sp>
      <p:sp>
        <p:nvSpPr>
          <p:cNvPr id="4" name="Marcador de número de diapositiva 3"/>
          <p:cNvSpPr>
            <a:spLocks noGrp="1"/>
          </p:cNvSpPr>
          <p:nvPr>
            <p:ph type="sldNum" sz="quarter" idx="5"/>
          </p:nvPr>
        </p:nvSpPr>
        <p:spPr/>
        <p:txBody>
          <a:bodyPr/>
          <a:lstStyle/>
          <a:p>
            <a:fld id="{2F617BFF-1803-4A73-B0CA-A53AE83C3238}" type="slidenum">
              <a:rPr lang="es-ES" smtClean="0"/>
              <a:t>47</a:t>
            </a:fld>
            <a:endParaRPr lang="es-ES"/>
          </a:p>
        </p:txBody>
      </p:sp>
    </p:spTree>
    <p:extLst>
      <p:ext uri="{BB962C8B-B14F-4D97-AF65-F5344CB8AC3E}">
        <p14:creationId xmlns:p14="http://schemas.microsoft.com/office/powerpoint/2010/main" val="8336218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2F617BFF-1803-4A73-B0CA-A53AE83C3238}" type="slidenum">
              <a:rPr lang="es-ES" smtClean="0"/>
              <a:t>48</a:t>
            </a:fld>
            <a:endParaRPr lang="es-ES"/>
          </a:p>
        </p:txBody>
      </p:sp>
    </p:spTree>
    <p:extLst>
      <p:ext uri="{BB962C8B-B14F-4D97-AF65-F5344CB8AC3E}">
        <p14:creationId xmlns:p14="http://schemas.microsoft.com/office/powerpoint/2010/main" val="209286831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https://www.htmlhelp.com/es/reference/css/properties.html, describe con ejemplos como usar las propiedades.</a:t>
            </a:r>
          </a:p>
        </p:txBody>
      </p:sp>
      <p:sp>
        <p:nvSpPr>
          <p:cNvPr id="4" name="Marcador de número de diapositiva 3"/>
          <p:cNvSpPr>
            <a:spLocks noGrp="1"/>
          </p:cNvSpPr>
          <p:nvPr>
            <p:ph type="sldNum" sz="quarter" idx="5"/>
          </p:nvPr>
        </p:nvSpPr>
        <p:spPr/>
        <p:txBody>
          <a:bodyPr/>
          <a:lstStyle/>
          <a:p>
            <a:fld id="{2F617BFF-1803-4A73-B0CA-A53AE83C3238}" type="slidenum">
              <a:rPr lang="es-ES" smtClean="0"/>
              <a:t>51</a:t>
            </a:fld>
            <a:endParaRPr lang="es-ES"/>
          </a:p>
        </p:txBody>
      </p:sp>
    </p:spTree>
    <p:extLst>
      <p:ext uri="{BB962C8B-B14F-4D97-AF65-F5344CB8AC3E}">
        <p14:creationId xmlns:p14="http://schemas.microsoft.com/office/powerpoint/2010/main" val="363751492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CA" dirty="0" err="1"/>
              <a:t>Todos</a:t>
            </a:r>
            <a:r>
              <a:rPr lang="en-CA" dirty="0"/>
              <a:t> </a:t>
            </a:r>
            <a:r>
              <a:rPr lang="en-CA" dirty="0" err="1"/>
              <a:t>los</a:t>
            </a:r>
            <a:r>
              <a:rPr lang="en-CA" dirty="0"/>
              <a:t> </a:t>
            </a:r>
            <a:r>
              <a:rPr lang="en-CA" dirty="0" err="1"/>
              <a:t>etsudiantes</a:t>
            </a:r>
            <a:r>
              <a:rPr lang="en-CA" dirty="0"/>
              <a:t> van a </a:t>
            </a:r>
            <a:r>
              <a:rPr lang="en-CA" dirty="0" err="1"/>
              <a:t>copiar</a:t>
            </a:r>
            <a:r>
              <a:rPr lang="en-CA" dirty="0"/>
              <a:t> la </a:t>
            </a:r>
            <a:r>
              <a:rPr lang="en-CA" dirty="0" err="1"/>
              <a:t>carpeta</a:t>
            </a:r>
            <a:r>
              <a:rPr lang="en-CA" dirty="0"/>
              <a:t> que dice </a:t>
            </a:r>
            <a:r>
              <a:rPr lang="en-CA" dirty="0" err="1"/>
              <a:t>Ejemplo_Css_para_estudiantes</a:t>
            </a:r>
            <a:r>
              <a:rPr lang="en-CA" dirty="0"/>
              <a:t>.</a:t>
            </a:r>
            <a:endParaRPr lang="es-ES" dirty="0"/>
          </a:p>
        </p:txBody>
      </p:sp>
      <p:sp>
        <p:nvSpPr>
          <p:cNvPr id="4" name="Marcador de número de diapositiva 3"/>
          <p:cNvSpPr>
            <a:spLocks noGrp="1"/>
          </p:cNvSpPr>
          <p:nvPr>
            <p:ph type="sldNum" sz="quarter" idx="5"/>
          </p:nvPr>
        </p:nvSpPr>
        <p:spPr/>
        <p:txBody>
          <a:bodyPr/>
          <a:lstStyle/>
          <a:p>
            <a:fld id="{2F617BFF-1803-4A73-B0CA-A53AE83C3238}" type="slidenum">
              <a:rPr lang="es-ES" smtClean="0"/>
              <a:t>55</a:t>
            </a:fld>
            <a:endParaRPr lang="es-ES"/>
          </a:p>
        </p:txBody>
      </p:sp>
    </p:spTree>
    <p:extLst>
      <p:ext uri="{BB962C8B-B14F-4D97-AF65-F5344CB8AC3E}">
        <p14:creationId xmlns:p14="http://schemas.microsoft.com/office/powerpoint/2010/main" val="213342036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https://www.htmlhelp.com/es/reference/css/properties.html, describe con ejemplos como usar las propiedades.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s-ES" dirty="0"/>
          </a:p>
          <a:p>
            <a:endParaRPr lang="es-ES" dirty="0"/>
          </a:p>
        </p:txBody>
      </p:sp>
      <p:sp>
        <p:nvSpPr>
          <p:cNvPr id="4" name="Marcador de número de diapositiva 3"/>
          <p:cNvSpPr>
            <a:spLocks noGrp="1"/>
          </p:cNvSpPr>
          <p:nvPr>
            <p:ph type="sldNum" sz="quarter" idx="5"/>
          </p:nvPr>
        </p:nvSpPr>
        <p:spPr/>
        <p:txBody>
          <a:bodyPr/>
          <a:lstStyle/>
          <a:p>
            <a:fld id="{2F617BFF-1803-4A73-B0CA-A53AE83C3238}" type="slidenum">
              <a:rPr lang="es-ES" smtClean="0"/>
              <a:t>56</a:t>
            </a:fld>
            <a:endParaRPr lang="es-ES"/>
          </a:p>
        </p:txBody>
      </p:sp>
    </p:spTree>
    <p:extLst>
      <p:ext uri="{BB962C8B-B14F-4D97-AF65-F5344CB8AC3E}">
        <p14:creationId xmlns:p14="http://schemas.microsoft.com/office/powerpoint/2010/main" val="250740890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Localizamos en nuestro documento HTML los elementos que pertenecen a la clase .articulo. No damos cuenta que la clase articulo define a todos los elementos que están en la etiqueta &lt;</a:t>
            </a:r>
            <a:r>
              <a:rPr lang="es-ES" dirty="0" err="1"/>
              <a:t>div</a:t>
            </a:r>
            <a:r>
              <a:rPr lang="es-ES" dirty="0"/>
              <a:t>&gt;</a:t>
            </a:r>
          </a:p>
          <a:p>
            <a:r>
              <a:rPr lang="es-ES" dirty="0"/>
              <a:t>Etiqueta &lt;</a:t>
            </a:r>
            <a:r>
              <a:rPr lang="es-ES" dirty="0" err="1"/>
              <a:t>div</a:t>
            </a:r>
            <a:r>
              <a:rPr lang="es-ES" dirty="0"/>
              <a:t>&gt; es un contenedor </a:t>
            </a:r>
            <a:r>
              <a:rPr lang="es-ES" dirty="0" err="1"/>
              <a:t>generico</a:t>
            </a:r>
            <a:r>
              <a:rPr lang="es-ES" dirty="0"/>
              <a:t> que se utiliza para agrupar contenido en la pagina</a:t>
            </a:r>
          </a:p>
          <a:p>
            <a:r>
              <a:rPr lang="es-ES" dirty="0"/>
              <a:t>&lt;</a:t>
            </a:r>
            <a:r>
              <a:rPr lang="es-ES" dirty="0" err="1"/>
              <a:t>div</a:t>
            </a:r>
            <a:r>
              <a:rPr lang="es-ES" dirty="0"/>
              <a:t>&gt;</a:t>
            </a:r>
          </a:p>
          <a:p>
            <a:r>
              <a:rPr lang="es-ES" dirty="0"/>
              <a:t>&lt;/</a:t>
            </a:r>
            <a:r>
              <a:rPr lang="es-ES" dirty="0" err="1"/>
              <a:t>div</a:t>
            </a:r>
            <a:r>
              <a:rPr lang="en-CA" dirty="0"/>
              <a:t>&gt;</a:t>
            </a:r>
          </a:p>
          <a:p>
            <a:r>
              <a:rPr lang="en-CA" dirty="0"/>
              <a:t>Como solo </a:t>
            </a:r>
            <a:r>
              <a:rPr lang="en-CA" dirty="0" err="1"/>
              <a:t>queremos</a:t>
            </a:r>
            <a:r>
              <a:rPr lang="en-CA" dirty="0"/>
              <a:t> </a:t>
            </a:r>
            <a:r>
              <a:rPr lang="en-CA" dirty="0" err="1"/>
              <a:t>modificar</a:t>
            </a:r>
            <a:r>
              <a:rPr lang="en-CA" dirty="0"/>
              <a:t> la </a:t>
            </a:r>
            <a:r>
              <a:rPr lang="en-CA" dirty="0" err="1"/>
              <a:t>etiqueta</a:t>
            </a:r>
            <a:r>
              <a:rPr lang="en-CA" dirty="0"/>
              <a:t> h2 temenos que </a:t>
            </a:r>
            <a:r>
              <a:rPr lang="en-CA" dirty="0" err="1"/>
              <a:t>crear</a:t>
            </a:r>
            <a:r>
              <a:rPr lang="en-CA" dirty="0"/>
              <a:t> </a:t>
            </a:r>
            <a:r>
              <a:rPr lang="en-CA" dirty="0" err="1"/>
              <a:t>una</a:t>
            </a:r>
            <a:r>
              <a:rPr lang="en-CA" dirty="0"/>
              <a:t> </a:t>
            </a:r>
            <a:r>
              <a:rPr lang="en-CA" dirty="0" err="1"/>
              <a:t>clase</a:t>
            </a:r>
            <a:r>
              <a:rPr lang="en-CA" dirty="0"/>
              <a:t> que </a:t>
            </a:r>
            <a:r>
              <a:rPr lang="en-CA" dirty="0" err="1"/>
              <a:t>llamaremos</a:t>
            </a:r>
            <a:r>
              <a:rPr lang="en-CA" dirty="0"/>
              <a:t> .h2-articulo y se l </a:t>
            </a:r>
            <a:r>
              <a:rPr lang="en-CA" dirty="0" err="1"/>
              <a:t>asignamos</a:t>
            </a:r>
            <a:r>
              <a:rPr lang="en-CA" dirty="0"/>
              <a:t> al element h2 </a:t>
            </a:r>
            <a:r>
              <a:rPr lang="en-CA" dirty="0" err="1"/>
              <a:t>en</a:t>
            </a:r>
            <a:r>
              <a:rPr lang="en-CA" dirty="0"/>
              <a:t> </a:t>
            </a:r>
            <a:r>
              <a:rPr lang="en-CA" dirty="0" err="1"/>
              <a:t>el</a:t>
            </a:r>
            <a:r>
              <a:rPr lang="en-CA" dirty="0"/>
              <a:t> HTML.</a:t>
            </a:r>
            <a:endParaRPr lang="es-ES" dirty="0"/>
          </a:p>
          <a:p>
            <a:endParaRPr lang="es-ES" dirty="0"/>
          </a:p>
        </p:txBody>
      </p:sp>
      <p:sp>
        <p:nvSpPr>
          <p:cNvPr id="4" name="Marcador de número de diapositiva 3"/>
          <p:cNvSpPr>
            <a:spLocks noGrp="1"/>
          </p:cNvSpPr>
          <p:nvPr>
            <p:ph type="sldNum" sz="quarter" idx="5"/>
          </p:nvPr>
        </p:nvSpPr>
        <p:spPr/>
        <p:txBody>
          <a:bodyPr/>
          <a:lstStyle/>
          <a:p>
            <a:fld id="{2F617BFF-1803-4A73-B0CA-A53AE83C3238}" type="slidenum">
              <a:rPr lang="es-ES" smtClean="0"/>
              <a:t>57</a:t>
            </a:fld>
            <a:endParaRPr lang="es-ES"/>
          </a:p>
        </p:txBody>
      </p:sp>
    </p:spTree>
    <p:extLst>
      <p:ext uri="{BB962C8B-B14F-4D97-AF65-F5344CB8AC3E}">
        <p14:creationId xmlns:p14="http://schemas.microsoft.com/office/powerpoint/2010/main" val="197392705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2F617BFF-1803-4A73-B0CA-A53AE83C3238}" type="slidenum">
              <a:rPr lang="es-ES" smtClean="0"/>
              <a:t>59</a:t>
            </a:fld>
            <a:endParaRPr lang="es-ES"/>
          </a:p>
        </p:txBody>
      </p:sp>
    </p:spTree>
    <p:extLst>
      <p:ext uri="{BB962C8B-B14F-4D97-AF65-F5344CB8AC3E}">
        <p14:creationId xmlns:p14="http://schemas.microsoft.com/office/powerpoint/2010/main" val="347458764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2F617BFF-1803-4A73-B0CA-A53AE83C3238}" type="slidenum">
              <a:rPr lang="es-ES" smtClean="0"/>
              <a:t>63</a:t>
            </a:fld>
            <a:endParaRPr lang="es-ES"/>
          </a:p>
        </p:txBody>
      </p:sp>
    </p:spTree>
    <p:extLst>
      <p:ext uri="{BB962C8B-B14F-4D97-AF65-F5344CB8AC3E}">
        <p14:creationId xmlns:p14="http://schemas.microsoft.com/office/powerpoint/2010/main" val="5652723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&lt;</a:t>
            </a:r>
            <a:r>
              <a:rPr lang="en-US" dirty="0" err="1"/>
              <a:t>em</a:t>
            </a:r>
            <a:r>
              <a:rPr lang="en-US" dirty="0"/>
              <a:t>&gt; se </a:t>
            </a:r>
            <a:r>
              <a:rPr lang="en-US" dirty="0" err="1"/>
              <a:t>utiliza</a:t>
            </a:r>
            <a:r>
              <a:rPr lang="en-US" dirty="0"/>
              <a:t> para </a:t>
            </a:r>
            <a:r>
              <a:rPr lang="en-US" dirty="0" err="1"/>
              <a:t>texto</a:t>
            </a:r>
            <a:r>
              <a:rPr lang="en-US" dirty="0"/>
              <a:t> </a:t>
            </a:r>
            <a:r>
              <a:rPr lang="en-US" dirty="0" err="1"/>
              <a:t>en</a:t>
            </a:r>
            <a:r>
              <a:rPr lang="en-US" dirty="0"/>
              <a:t> cursive y </a:t>
            </a:r>
            <a:r>
              <a:rPr lang="en-US" dirty="0" err="1"/>
              <a:t>enfatizados</a:t>
            </a:r>
            <a:endParaRPr lang="en-US" dirty="0"/>
          </a:p>
          <a:p>
            <a:r>
              <a:rPr lang="en-US" dirty="0"/>
              <a:t>&lt;strong&gt; se </a:t>
            </a:r>
            <a:r>
              <a:rPr lang="en-US" dirty="0" err="1"/>
              <a:t>utiliza</a:t>
            </a:r>
            <a:r>
              <a:rPr lang="en-US" dirty="0"/>
              <a:t> para </a:t>
            </a:r>
            <a:r>
              <a:rPr lang="en-US" dirty="0" err="1"/>
              <a:t>poner</a:t>
            </a:r>
            <a:r>
              <a:rPr lang="en-US" dirty="0"/>
              <a:t> el </a:t>
            </a:r>
            <a:r>
              <a:rPr lang="en-US" dirty="0" err="1"/>
              <a:t>texto</a:t>
            </a:r>
            <a:r>
              <a:rPr lang="en-US" dirty="0"/>
              <a:t> </a:t>
            </a:r>
            <a:r>
              <a:rPr lang="en-US" dirty="0" err="1"/>
              <a:t>en</a:t>
            </a:r>
            <a:r>
              <a:rPr lang="en-US" dirty="0"/>
              <a:t> </a:t>
            </a:r>
            <a:r>
              <a:rPr lang="en-US" dirty="0" err="1"/>
              <a:t>negrita</a:t>
            </a:r>
            <a:r>
              <a:rPr lang="en-US" dirty="0"/>
              <a:t>.</a:t>
            </a:r>
          </a:p>
          <a:p>
            <a:r>
              <a:rPr lang="en-US" dirty="0"/>
              <a:t>&lt;spam&gt; se </a:t>
            </a:r>
            <a:r>
              <a:rPr lang="en-US" dirty="0" err="1"/>
              <a:t>utiliza</a:t>
            </a:r>
            <a:r>
              <a:rPr lang="en-US" dirty="0"/>
              <a:t> para </a:t>
            </a:r>
            <a:r>
              <a:rPr lang="en-US" dirty="0" err="1"/>
              <a:t>delimitar</a:t>
            </a:r>
            <a:r>
              <a:rPr lang="en-US" dirty="0"/>
              <a:t> un ‘area de la p</a:t>
            </a:r>
            <a:r>
              <a:rPr lang="es-ES" dirty="0"/>
              <a:t>á</a:t>
            </a:r>
            <a:r>
              <a:rPr lang="en-US" dirty="0" err="1"/>
              <a:t>gina</a:t>
            </a:r>
            <a:endParaRPr lang="es-ES" dirty="0"/>
          </a:p>
        </p:txBody>
      </p:sp>
      <p:sp>
        <p:nvSpPr>
          <p:cNvPr id="4" name="Marcador de número de diapositiva 3"/>
          <p:cNvSpPr>
            <a:spLocks noGrp="1"/>
          </p:cNvSpPr>
          <p:nvPr>
            <p:ph type="sldNum" sz="quarter" idx="5"/>
          </p:nvPr>
        </p:nvSpPr>
        <p:spPr/>
        <p:txBody>
          <a:bodyPr/>
          <a:lstStyle/>
          <a:p>
            <a:fld id="{2F617BFF-1803-4A73-B0CA-A53AE83C3238}" type="slidenum">
              <a:rPr lang="es-ES" smtClean="0"/>
              <a:t>66</a:t>
            </a:fld>
            <a:endParaRPr lang="es-ES"/>
          </a:p>
        </p:txBody>
      </p:sp>
    </p:spTree>
    <p:extLst>
      <p:ext uri="{BB962C8B-B14F-4D97-AF65-F5344CB8AC3E}">
        <p14:creationId xmlns:p14="http://schemas.microsoft.com/office/powerpoint/2010/main" val="201501308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&amp;amp;</a:t>
            </a:r>
            <a:r>
              <a:rPr lang="es-ES" dirty="0"/>
              <a:t>    define el </a:t>
            </a:r>
            <a:r>
              <a:rPr lang="es-ES" dirty="0" err="1"/>
              <a:t>caracater</a:t>
            </a:r>
            <a:r>
              <a:rPr lang="es-ES" dirty="0"/>
              <a:t> </a:t>
            </a:r>
            <a:r>
              <a:rPr lang="es-ES" dirty="0" err="1"/>
              <a:t>ampersan</a:t>
            </a:r>
            <a:r>
              <a:rPr lang="es-ES" dirty="0"/>
              <a:t> para que pueda ser utilizado en la página, esto es por si el juego de </a:t>
            </a:r>
            <a:r>
              <a:rPr lang="es-ES" dirty="0" err="1"/>
              <a:t>craacteres</a:t>
            </a:r>
            <a:r>
              <a:rPr lang="es-ES" dirty="0"/>
              <a:t> con el que estamos trabajando no contiene el </a:t>
            </a:r>
            <a:r>
              <a:rPr lang="es-ES" dirty="0" err="1"/>
              <a:t>caracter</a:t>
            </a:r>
            <a:r>
              <a:rPr lang="es-ES" dirty="0"/>
              <a:t> </a:t>
            </a:r>
            <a:r>
              <a:rPr lang="en-US" dirty="0"/>
              <a:t>&amp;. Si </a:t>
            </a:r>
            <a:r>
              <a:rPr lang="en-US" dirty="0" err="1"/>
              <a:t>sutituyo</a:t>
            </a:r>
            <a:r>
              <a:rPr lang="en-US" dirty="0"/>
              <a:t> &amp;amp;</a:t>
            </a:r>
            <a:r>
              <a:rPr lang="es-ES" dirty="0"/>
              <a:t> </a:t>
            </a:r>
          </a:p>
          <a:p>
            <a:r>
              <a:rPr lang="es-ES" dirty="0"/>
              <a:t>por &amp; todo igual, pues el juego de caracteres con el que  estamos trabajando contiene el &amp;.</a:t>
            </a:r>
            <a:endParaRPr lang="en-US" dirty="0"/>
          </a:p>
          <a:p>
            <a:endParaRPr lang="en-US" dirty="0"/>
          </a:p>
          <a:p>
            <a:endParaRPr lang="en-US" dirty="0"/>
          </a:p>
        </p:txBody>
      </p:sp>
      <p:sp>
        <p:nvSpPr>
          <p:cNvPr id="4" name="Marcador de número de diapositiva 3"/>
          <p:cNvSpPr>
            <a:spLocks noGrp="1"/>
          </p:cNvSpPr>
          <p:nvPr>
            <p:ph type="sldNum" sz="quarter" idx="5"/>
          </p:nvPr>
        </p:nvSpPr>
        <p:spPr/>
        <p:txBody>
          <a:bodyPr/>
          <a:lstStyle/>
          <a:p>
            <a:fld id="{2F617BFF-1803-4A73-B0CA-A53AE83C3238}" type="slidenum">
              <a:rPr lang="es-ES" smtClean="0"/>
              <a:t>67</a:t>
            </a:fld>
            <a:endParaRPr lang="es-ES"/>
          </a:p>
        </p:txBody>
      </p:sp>
    </p:spTree>
    <p:extLst>
      <p:ext uri="{BB962C8B-B14F-4D97-AF65-F5344CB8AC3E}">
        <p14:creationId xmlns:p14="http://schemas.microsoft.com/office/powerpoint/2010/main" val="3458817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Hay dos </a:t>
            </a:r>
            <a:r>
              <a:rPr lang="en-US" dirty="0" err="1"/>
              <a:t>tipos</a:t>
            </a:r>
            <a:r>
              <a:rPr lang="en-US" dirty="0"/>
              <a:t> de </a:t>
            </a:r>
            <a:r>
              <a:rPr lang="en-US" dirty="0" err="1"/>
              <a:t>lenguajes</a:t>
            </a:r>
            <a:r>
              <a:rPr lang="en-US" dirty="0"/>
              <a:t>, </a:t>
            </a:r>
            <a:r>
              <a:rPr lang="en-US" b="1" dirty="0" err="1"/>
              <a:t>interpretados</a:t>
            </a:r>
            <a:r>
              <a:rPr lang="en-US" dirty="0"/>
              <a:t> y,</a:t>
            </a:r>
            <a:r>
              <a:rPr lang="en-US" b="1" dirty="0"/>
              <a:t> </a:t>
            </a:r>
            <a:r>
              <a:rPr lang="en-US" b="1" dirty="0" err="1"/>
              <a:t>compilados</a:t>
            </a:r>
            <a:endParaRPr lang="en-US" b="1" dirty="0"/>
          </a:p>
          <a:p>
            <a:endParaRPr lang="en-US" b="1" dirty="0"/>
          </a:p>
          <a:p>
            <a:r>
              <a:rPr lang="en-US" dirty="0"/>
              <a:t>Los </a:t>
            </a:r>
            <a:r>
              <a:rPr lang="en-US" b="1" dirty="0" err="1"/>
              <a:t>interpretados</a:t>
            </a:r>
            <a:r>
              <a:rPr lang="en-US" baseline="0" dirty="0"/>
              <a:t> </a:t>
            </a:r>
            <a:r>
              <a:rPr lang="en-US" baseline="0" dirty="0" err="1"/>
              <a:t>requieren</a:t>
            </a:r>
            <a:r>
              <a:rPr lang="en-US" baseline="0" dirty="0"/>
              <a:t> de un </a:t>
            </a:r>
            <a:r>
              <a:rPr lang="en-US" baseline="0" dirty="0" err="1"/>
              <a:t>interprete</a:t>
            </a:r>
            <a:r>
              <a:rPr lang="en-US" baseline="0" dirty="0"/>
              <a:t>, es </a:t>
            </a:r>
            <a:r>
              <a:rPr lang="en-US" baseline="0" dirty="0" err="1"/>
              <a:t>decir</a:t>
            </a:r>
            <a:r>
              <a:rPr lang="en-US" baseline="0" dirty="0"/>
              <a:t> es algo </a:t>
            </a:r>
            <a:r>
              <a:rPr lang="en-US" baseline="0" dirty="0" err="1"/>
              <a:t>asi</a:t>
            </a:r>
            <a:r>
              <a:rPr lang="en-US" baseline="0" dirty="0"/>
              <a:t> </a:t>
            </a:r>
            <a:r>
              <a:rPr lang="en-US" baseline="0" dirty="0" err="1"/>
              <a:t>como</a:t>
            </a:r>
            <a:r>
              <a:rPr lang="en-US" baseline="0" dirty="0"/>
              <a:t> q </a:t>
            </a:r>
            <a:r>
              <a:rPr lang="en-US" baseline="0" dirty="0" err="1"/>
              <a:t>yo</a:t>
            </a:r>
            <a:r>
              <a:rPr lang="en-US" baseline="0" dirty="0"/>
              <a:t> les </a:t>
            </a:r>
            <a:r>
              <a:rPr lang="en-US" baseline="0" dirty="0" err="1"/>
              <a:t>hablo</a:t>
            </a:r>
            <a:r>
              <a:rPr lang="en-US" baseline="0" dirty="0"/>
              <a:t> </a:t>
            </a:r>
            <a:r>
              <a:rPr lang="en-US" baseline="0" dirty="0" err="1"/>
              <a:t>en</a:t>
            </a:r>
            <a:r>
              <a:rPr lang="en-US" baseline="0" dirty="0"/>
              <a:t> ingles y hay </a:t>
            </a:r>
            <a:r>
              <a:rPr lang="en-US" baseline="0" dirty="0" err="1"/>
              <a:t>una</a:t>
            </a:r>
            <a:r>
              <a:rPr lang="en-US" baseline="0" dirty="0"/>
              <a:t> persona </a:t>
            </a:r>
            <a:r>
              <a:rPr lang="en-US" baseline="0" dirty="0" err="1"/>
              <a:t>traduciendo</a:t>
            </a:r>
            <a:r>
              <a:rPr lang="en-US" baseline="0" dirty="0"/>
              <a:t> al </a:t>
            </a:r>
            <a:r>
              <a:rPr lang="en-US" baseline="0" dirty="0" err="1"/>
              <a:t>espa</a:t>
            </a:r>
            <a:r>
              <a:rPr lang="es-ES" baseline="0" dirty="0" err="1"/>
              <a:t>ñol</a:t>
            </a:r>
            <a:r>
              <a:rPr lang="es-ES" baseline="0" dirty="0"/>
              <a:t>, es un interprete porque entiende lo q digo y lo </a:t>
            </a:r>
            <a:r>
              <a:rPr lang="en-US" dirty="0" err="1"/>
              <a:t>transforma</a:t>
            </a:r>
            <a:r>
              <a:rPr lang="en-US" baseline="0" dirty="0"/>
              <a:t> a lo q </a:t>
            </a:r>
            <a:r>
              <a:rPr lang="en-US" baseline="0" dirty="0" err="1"/>
              <a:t>ustedes</a:t>
            </a:r>
            <a:r>
              <a:rPr lang="en-US" baseline="0" dirty="0"/>
              <a:t> </a:t>
            </a:r>
            <a:r>
              <a:rPr lang="en-US" baseline="0" dirty="0" err="1"/>
              <a:t>entienden</a:t>
            </a:r>
            <a:r>
              <a:rPr lang="en-US" baseline="0" dirty="0"/>
              <a:t>, </a:t>
            </a:r>
            <a:r>
              <a:rPr lang="en-US" baseline="0" dirty="0" err="1"/>
              <a:t>en</a:t>
            </a:r>
            <a:r>
              <a:rPr lang="en-US" baseline="0" dirty="0"/>
              <a:t> </a:t>
            </a:r>
            <a:r>
              <a:rPr lang="en-US" baseline="0" dirty="0" err="1"/>
              <a:t>este</a:t>
            </a:r>
            <a:r>
              <a:rPr lang="en-US" baseline="0" dirty="0"/>
              <a:t> </a:t>
            </a:r>
            <a:r>
              <a:rPr lang="en-US" baseline="0" dirty="0" err="1"/>
              <a:t>caso</a:t>
            </a:r>
            <a:r>
              <a:rPr lang="en-US" baseline="0" dirty="0"/>
              <a:t> </a:t>
            </a:r>
            <a:r>
              <a:rPr lang="en-US" baseline="0" dirty="0" err="1"/>
              <a:t>el</a:t>
            </a:r>
            <a:r>
              <a:rPr lang="en-US" baseline="0" dirty="0"/>
              <a:t> </a:t>
            </a:r>
            <a:r>
              <a:rPr lang="en-US" baseline="0" dirty="0" err="1"/>
              <a:t>navegador</a:t>
            </a:r>
            <a:r>
              <a:rPr lang="en-US" baseline="0" dirty="0"/>
              <a:t> es ese </a:t>
            </a:r>
            <a:r>
              <a:rPr lang="en-US" baseline="0" dirty="0" err="1"/>
              <a:t>interprete</a:t>
            </a:r>
            <a:r>
              <a:rPr lang="en-US" baseline="0" dirty="0"/>
              <a:t>(IE, GC, MF), </a:t>
            </a:r>
            <a:r>
              <a:rPr lang="en-US" b="1" baseline="0" dirty="0"/>
              <a:t>lee </a:t>
            </a:r>
            <a:r>
              <a:rPr lang="en-US" b="1" baseline="0" dirty="0" err="1"/>
              <a:t>el</a:t>
            </a:r>
            <a:r>
              <a:rPr lang="en-US" b="1" baseline="0" dirty="0"/>
              <a:t> </a:t>
            </a:r>
            <a:r>
              <a:rPr lang="en-US" b="1" baseline="0" dirty="0" err="1"/>
              <a:t>codigo</a:t>
            </a:r>
            <a:r>
              <a:rPr lang="en-US" b="1" baseline="0" dirty="0"/>
              <a:t> html, </a:t>
            </a:r>
            <a:r>
              <a:rPr lang="en-US" b="1" baseline="0" dirty="0" err="1"/>
              <a:t>entiende</a:t>
            </a:r>
            <a:r>
              <a:rPr lang="en-US" b="1" baseline="0" dirty="0"/>
              <a:t> </a:t>
            </a:r>
            <a:r>
              <a:rPr lang="en-US" b="1" baseline="0" dirty="0" err="1"/>
              <a:t>el</a:t>
            </a:r>
            <a:r>
              <a:rPr lang="en-US" b="1" baseline="0" dirty="0"/>
              <a:t> </a:t>
            </a:r>
            <a:r>
              <a:rPr lang="en-US" b="1" baseline="0" dirty="0" err="1"/>
              <a:t>marcado</a:t>
            </a:r>
            <a:r>
              <a:rPr lang="en-US" b="1" baseline="0" dirty="0"/>
              <a:t> y </a:t>
            </a:r>
            <a:r>
              <a:rPr lang="en-US" b="1" baseline="0" dirty="0" err="1"/>
              <a:t>pinta</a:t>
            </a:r>
            <a:r>
              <a:rPr lang="en-US" b="1" baseline="0" dirty="0"/>
              <a:t> </a:t>
            </a:r>
            <a:r>
              <a:rPr lang="en-US" b="1" baseline="0" dirty="0" err="1"/>
              <a:t>en</a:t>
            </a:r>
            <a:r>
              <a:rPr lang="en-US" b="1" baseline="0" dirty="0"/>
              <a:t> </a:t>
            </a:r>
            <a:r>
              <a:rPr lang="en-US" b="1" baseline="0" dirty="0" err="1"/>
              <a:t>pantalla</a:t>
            </a:r>
            <a:r>
              <a:rPr lang="en-US" b="1" baseline="0" dirty="0"/>
              <a:t> </a:t>
            </a:r>
            <a:r>
              <a:rPr lang="en-US" b="1" baseline="0" dirty="0" err="1"/>
              <a:t>los</a:t>
            </a:r>
            <a:r>
              <a:rPr lang="en-US" b="1" baseline="0" dirty="0"/>
              <a:t> </a:t>
            </a:r>
            <a:r>
              <a:rPr lang="en-US" b="1" baseline="0" dirty="0" err="1"/>
              <a:t>elementos</a:t>
            </a:r>
            <a:r>
              <a:rPr lang="en-US" b="1" baseline="0" dirty="0"/>
              <a:t> q se </a:t>
            </a:r>
            <a:r>
              <a:rPr lang="en-US" b="1" baseline="0" dirty="0" err="1"/>
              <a:t>ven</a:t>
            </a:r>
            <a:r>
              <a:rPr lang="en-US" b="1" baseline="0" dirty="0"/>
              <a:t> </a:t>
            </a:r>
            <a:r>
              <a:rPr lang="en-US" b="1" baseline="0" dirty="0" err="1"/>
              <a:t>en</a:t>
            </a:r>
            <a:r>
              <a:rPr lang="en-US" b="1" baseline="0" dirty="0"/>
              <a:t> la </a:t>
            </a:r>
            <a:r>
              <a:rPr lang="en-US" b="1" baseline="0" dirty="0" err="1"/>
              <a:t>página</a:t>
            </a:r>
            <a:r>
              <a:rPr lang="en-US" b="1" baseline="0" dirty="0"/>
              <a:t> web</a:t>
            </a:r>
            <a:r>
              <a:rPr lang="en-US" baseline="0" dirty="0"/>
              <a:t>, </a:t>
            </a:r>
            <a:r>
              <a:rPr lang="en-US" baseline="0" dirty="0" err="1"/>
              <a:t>entonces</a:t>
            </a:r>
            <a:r>
              <a:rPr lang="en-US" baseline="0" dirty="0"/>
              <a:t> </a:t>
            </a:r>
            <a:r>
              <a:rPr lang="en-US" baseline="0" dirty="0" err="1"/>
              <a:t>el</a:t>
            </a:r>
            <a:r>
              <a:rPr lang="en-US" baseline="0" dirty="0"/>
              <a:t> </a:t>
            </a:r>
            <a:r>
              <a:rPr lang="en-US" baseline="0" dirty="0" err="1"/>
              <a:t>navegador</a:t>
            </a:r>
            <a:r>
              <a:rPr lang="en-US" baseline="0" dirty="0"/>
              <a:t> es </a:t>
            </a:r>
            <a:r>
              <a:rPr lang="en-US" baseline="0" dirty="0" err="1"/>
              <a:t>el</a:t>
            </a:r>
            <a:r>
              <a:rPr lang="en-US" baseline="0" dirty="0"/>
              <a:t> </a:t>
            </a:r>
            <a:r>
              <a:rPr lang="en-US" baseline="0" dirty="0" err="1"/>
              <a:t>interprete</a:t>
            </a:r>
            <a:r>
              <a:rPr lang="en-US" baseline="0" dirty="0"/>
              <a:t> y se </a:t>
            </a:r>
            <a:r>
              <a:rPr lang="en-US" baseline="0" dirty="0" err="1"/>
              <a:t>deben</a:t>
            </a:r>
            <a:r>
              <a:rPr lang="en-US" baseline="0" dirty="0"/>
              <a:t> </a:t>
            </a:r>
            <a:r>
              <a:rPr lang="en-US" baseline="0" dirty="0" err="1"/>
              <a:t>marcar</a:t>
            </a:r>
            <a:r>
              <a:rPr lang="en-US" baseline="0" dirty="0"/>
              <a:t> bien </a:t>
            </a:r>
            <a:r>
              <a:rPr lang="en-US" baseline="0" dirty="0" err="1"/>
              <a:t>los</a:t>
            </a:r>
            <a:r>
              <a:rPr lang="en-US" baseline="0" dirty="0"/>
              <a:t> </a:t>
            </a:r>
            <a:r>
              <a:rPr lang="en-US" baseline="0" dirty="0" err="1"/>
              <a:t>elementos</a:t>
            </a:r>
            <a:r>
              <a:rPr lang="en-US" baseline="0" dirty="0"/>
              <a:t> para q </a:t>
            </a:r>
            <a:r>
              <a:rPr lang="en-US" baseline="0" dirty="0" err="1"/>
              <a:t>sean</a:t>
            </a:r>
            <a:r>
              <a:rPr lang="en-US" baseline="0" dirty="0"/>
              <a:t> </a:t>
            </a:r>
            <a:r>
              <a:rPr lang="en-US" baseline="0" dirty="0" err="1"/>
              <a:t>visualizados</a:t>
            </a:r>
            <a:r>
              <a:rPr lang="en-US" baseline="0" dirty="0"/>
              <a:t> de </a:t>
            </a:r>
            <a:r>
              <a:rPr lang="en-US" baseline="0" dirty="0" err="1"/>
              <a:t>manera</a:t>
            </a:r>
            <a:r>
              <a:rPr lang="en-US" baseline="0" dirty="0"/>
              <a:t> </a:t>
            </a:r>
            <a:r>
              <a:rPr lang="en-US" baseline="0" dirty="0" err="1"/>
              <a:t>correcta</a:t>
            </a:r>
            <a:r>
              <a:rPr lang="en-US" baseline="0" dirty="0"/>
              <a:t>, hay q </a:t>
            </a:r>
            <a:r>
              <a:rPr lang="en-US" baseline="0" dirty="0" err="1"/>
              <a:t>indicar</a:t>
            </a:r>
            <a:r>
              <a:rPr lang="en-US" baseline="0" dirty="0"/>
              <a:t>, </a:t>
            </a:r>
            <a:r>
              <a:rPr lang="en-US" baseline="0" dirty="0" err="1"/>
              <a:t>esto</a:t>
            </a:r>
            <a:r>
              <a:rPr lang="en-US" baseline="0" dirty="0"/>
              <a:t> es un </a:t>
            </a:r>
            <a:r>
              <a:rPr lang="en-US" baseline="0" dirty="0" err="1"/>
              <a:t>parrafo</a:t>
            </a:r>
            <a:r>
              <a:rPr lang="en-US" baseline="0" dirty="0"/>
              <a:t>, </a:t>
            </a:r>
            <a:r>
              <a:rPr lang="en-US" baseline="0" dirty="0" err="1"/>
              <a:t>una</a:t>
            </a:r>
            <a:r>
              <a:rPr lang="en-US" baseline="0" dirty="0"/>
              <a:t> </a:t>
            </a:r>
            <a:r>
              <a:rPr lang="en-US" baseline="0" dirty="0" err="1"/>
              <a:t>lista</a:t>
            </a:r>
            <a:r>
              <a:rPr lang="en-US" baseline="0" dirty="0"/>
              <a:t>, un enlace, un </a:t>
            </a:r>
            <a:r>
              <a:rPr lang="en-US" baseline="0" dirty="0" err="1"/>
              <a:t>titulo</a:t>
            </a:r>
            <a:r>
              <a:rPr lang="en-US" baseline="0" dirty="0"/>
              <a:t>, </a:t>
            </a:r>
            <a:r>
              <a:rPr lang="en-US" baseline="0" dirty="0" err="1"/>
              <a:t>una</a:t>
            </a:r>
            <a:r>
              <a:rPr lang="en-US" baseline="0" dirty="0"/>
              <a:t> table…..</a:t>
            </a:r>
            <a:endParaRPr lang="es-ES" dirty="0"/>
          </a:p>
          <a:p>
            <a:endParaRPr lang="es-ES" dirty="0"/>
          </a:p>
        </p:txBody>
      </p:sp>
      <p:sp>
        <p:nvSpPr>
          <p:cNvPr id="4" name="Marcador de número de diapositiva 3"/>
          <p:cNvSpPr>
            <a:spLocks noGrp="1"/>
          </p:cNvSpPr>
          <p:nvPr>
            <p:ph type="sldNum" sz="quarter" idx="5"/>
          </p:nvPr>
        </p:nvSpPr>
        <p:spPr/>
        <p:txBody>
          <a:bodyPr/>
          <a:lstStyle/>
          <a:p>
            <a:fld id="{2F617BFF-1803-4A73-B0CA-A53AE83C3238}" type="slidenum">
              <a:rPr lang="es-ES" smtClean="0"/>
              <a:t>12</a:t>
            </a:fld>
            <a:endParaRPr lang="es-ES"/>
          </a:p>
        </p:txBody>
      </p:sp>
    </p:spTree>
    <p:extLst>
      <p:ext uri="{BB962C8B-B14F-4D97-AF65-F5344CB8AC3E}">
        <p14:creationId xmlns:p14="http://schemas.microsoft.com/office/powerpoint/2010/main" val="249853938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2F617BFF-1803-4A73-B0CA-A53AE83C3238}" type="slidenum">
              <a:rPr lang="es-ES" smtClean="0"/>
              <a:t>68</a:t>
            </a:fld>
            <a:endParaRPr lang="es-ES"/>
          </a:p>
        </p:txBody>
      </p:sp>
    </p:spTree>
    <p:extLst>
      <p:ext uri="{BB962C8B-B14F-4D97-AF65-F5344CB8AC3E}">
        <p14:creationId xmlns:p14="http://schemas.microsoft.com/office/powerpoint/2010/main" val="34790906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2F617BFF-1803-4A73-B0CA-A53AE83C3238}" type="slidenum">
              <a:rPr lang="es-ES" smtClean="0"/>
              <a:t>69</a:t>
            </a:fld>
            <a:endParaRPr lang="es-ES"/>
          </a:p>
        </p:txBody>
      </p:sp>
    </p:spTree>
    <p:extLst>
      <p:ext uri="{BB962C8B-B14F-4D97-AF65-F5344CB8AC3E}">
        <p14:creationId xmlns:p14="http://schemas.microsoft.com/office/powerpoint/2010/main" val="263666503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2F617BFF-1803-4A73-B0CA-A53AE83C3238}" type="slidenum">
              <a:rPr lang="es-ES" smtClean="0"/>
              <a:t>70</a:t>
            </a:fld>
            <a:endParaRPr lang="es-ES"/>
          </a:p>
        </p:txBody>
      </p:sp>
    </p:spTree>
    <p:extLst>
      <p:ext uri="{BB962C8B-B14F-4D97-AF65-F5344CB8AC3E}">
        <p14:creationId xmlns:p14="http://schemas.microsoft.com/office/powerpoint/2010/main" val="422076901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err="1"/>
              <a:t>Trabajar</a:t>
            </a:r>
            <a:r>
              <a:rPr lang="en-US" dirty="0"/>
              <a:t> con la </a:t>
            </a:r>
            <a:r>
              <a:rPr lang="en-US" dirty="0" err="1"/>
              <a:t>propiedad</a:t>
            </a:r>
            <a:r>
              <a:rPr lang="en-US" dirty="0"/>
              <a:t> list-style-type. Este </a:t>
            </a:r>
            <a:r>
              <a:rPr lang="en-US" dirty="0" err="1"/>
              <a:t>ejercicio</a:t>
            </a:r>
            <a:r>
              <a:rPr lang="en-US" dirty="0"/>
              <a:t> se </a:t>
            </a:r>
            <a:r>
              <a:rPr lang="en-US" dirty="0" err="1"/>
              <a:t>puede</a:t>
            </a:r>
            <a:r>
              <a:rPr lang="en-US" dirty="0"/>
              <a:t> </a:t>
            </a:r>
            <a:r>
              <a:rPr lang="en-US" dirty="0" err="1"/>
              <a:t>desarrollar</a:t>
            </a:r>
            <a:r>
              <a:rPr lang="en-US" dirty="0"/>
              <a:t> </a:t>
            </a:r>
            <a:r>
              <a:rPr lang="en-US" dirty="0" err="1"/>
              <a:t>tambien</a:t>
            </a:r>
            <a:r>
              <a:rPr lang="en-US" dirty="0"/>
              <a:t> con </a:t>
            </a:r>
            <a:r>
              <a:rPr lang="en-US" dirty="0" err="1"/>
              <a:t>clases</a:t>
            </a:r>
            <a:r>
              <a:rPr lang="en-US" dirty="0"/>
              <a:t> </a:t>
            </a:r>
            <a:r>
              <a:rPr lang="en-US" dirty="0" err="1"/>
              <a:t>en</a:t>
            </a:r>
            <a:r>
              <a:rPr lang="en-US" dirty="0"/>
              <a:t> </a:t>
            </a:r>
            <a:r>
              <a:rPr lang="en-US" dirty="0" err="1"/>
              <a:t>lugar</a:t>
            </a:r>
            <a:r>
              <a:rPr lang="en-US" dirty="0"/>
              <a:t> de </a:t>
            </a:r>
            <a:r>
              <a:rPr lang="en-US" dirty="0" err="1"/>
              <a:t>identificadores</a:t>
            </a:r>
            <a:r>
              <a:rPr lang="en-US" dirty="0"/>
              <a:t>.</a:t>
            </a:r>
          </a:p>
        </p:txBody>
      </p:sp>
      <p:sp>
        <p:nvSpPr>
          <p:cNvPr id="4" name="Marcador de número de diapositiva 3"/>
          <p:cNvSpPr>
            <a:spLocks noGrp="1"/>
          </p:cNvSpPr>
          <p:nvPr>
            <p:ph type="sldNum" sz="quarter" idx="5"/>
          </p:nvPr>
        </p:nvSpPr>
        <p:spPr/>
        <p:txBody>
          <a:bodyPr/>
          <a:lstStyle/>
          <a:p>
            <a:fld id="{2F617BFF-1803-4A73-B0CA-A53AE83C3238}" type="slidenum">
              <a:rPr lang="es-ES" smtClean="0"/>
              <a:t>72</a:t>
            </a:fld>
            <a:endParaRPr lang="es-ES"/>
          </a:p>
        </p:txBody>
      </p:sp>
    </p:spTree>
    <p:extLst>
      <p:ext uri="{BB962C8B-B14F-4D97-AF65-F5344CB8AC3E}">
        <p14:creationId xmlns:p14="http://schemas.microsoft.com/office/powerpoint/2010/main" val="186218131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2F617BFF-1803-4A73-B0CA-A53AE83C3238}" type="slidenum">
              <a:rPr lang="es-ES" smtClean="0"/>
              <a:t>73</a:t>
            </a:fld>
            <a:endParaRPr lang="es-ES"/>
          </a:p>
        </p:txBody>
      </p:sp>
    </p:spTree>
    <p:extLst>
      <p:ext uri="{BB962C8B-B14F-4D97-AF65-F5344CB8AC3E}">
        <p14:creationId xmlns:p14="http://schemas.microsoft.com/office/powerpoint/2010/main" val="424835832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sv-SE" sz="1200" b="0" kern="1200" dirty="0">
                <a:solidFill>
                  <a:schemeClr val="tx1"/>
                </a:solidFill>
                <a:effectLst/>
                <a:latin typeface="+mn-lt"/>
                <a:ea typeface="+mn-ea"/>
                <a:cs typeface="+mn-cs"/>
              </a:rPr>
              <a:t>Definir las propiedades por separado  es otra variante que muestra el mismo resultado que  : </a:t>
            </a:r>
            <a:r>
              <a:rPr lang="es-ES" dirty="0" err="1">
                <a:latin typeface="Consolas" panose="020B0609020204030204" pitchFamily="49" charset="0"/>
              </a:rPr>
              <a:t>border-bottom</a:t>
            </a:r>
            <a:r>
              <a:rPr lang="es-ES" dirty="0">
                <a:latin typeface="Consolas" panose="020B0609020204030204" pitchFamily="49" charset="0"/>
              </a:rPr>
              <a:t>: 2px </a:t>
            </a:r>
            <a:r>
              <a:rPr lang="es-ES" dirty="0" err="1">
                <a:latin typeface="Consolas" panose="020B0609020204030204" pitchFamily="49" charset="0"/>
              </a:rPr>
              <a:t>solid</a:t>
            </a:r>
            <a:r>
              <a:rPr lang="es-ES" dirty="0">
                <a:latin typeface="Consolas" panose="020B0609020204030204" pitchFamily="49" charset="0"/>
              </a:rPr>
              <a:t> #00F;</a:t>
            </a:r>
            <a:r>
              <a:rPr lang="es-ES" dirty="0">
                <a:solidFill>
                  <a:srgbClr val="CCCCCC"/>
                </a:solidFill>
                <a:latin typeface="Consolas" panose="020B0609020204030204" pitchFamily="49" charset="0"/>
              </a:rPr>
              <a:t>;</a:t>
            </a:r>
            <a:endParaRPr lang="sv-SE" sz="1200" b="0" kern="1200" dirty="0">
              <a:solidFill>
                <a:schemeClr val="tx1"/>
              </a:solidFill>
              <a:effectLst/>
              <a:latin typeface="+mn-lt"/>
              <a:ea typeface="+mn-ea"/>
              <a:cs typeface="+mn-cs"/>
            </a:endParaRPr>
          </a:p>
          <a:p>
            <a:r>
              <a:rPr lang="sv-SE" sz="1200" b="0" kern="1200" dirty="0">
                <a:solidFill>
                  <a:schemeClr val="tx1"/>
                </a:solidFill>
                <a:effectLst/>
                <a:latin typeface="+mn-lt"/>
                <a:ea typeface="+mn-ea"/>
                <a:cs typeface="+mn-cs"/>
              </a:rPr>
              <a:t>h1 {</a:t>
            </a:r>
          </a:p>
          <a:p>
            <a:r>
              <a:rPr lang="sv-SE" sz="1200" b="0" kern="1200" dirty="0">
                <a:solidFill>
                  <a:schemeClr val="tx1"/>
                </a:solidFill>
                <a:effectLst/>
                <a:latin typeface="+mn-lt"/>
                <a:ea typeface="+mn-ea"/>
                <a:cs typeface="+mn-cs"/>
              </a:rPr>
              <a:t>    border-bottom: 2px;</a:t>
            </a:r>
          </a:p>
          <a:p>
            <a:r>
              <a:rPr lang="sv-SE" sz="1200" b="0" kern="1200" dirty="0">
                <a:solidFill>
                  <a:schemeClr val="tx1"/>
                </a:solidFill>
                <a:effectLst/>
                <a:latin typeface="+mn-lt"/>
                <a:ea typeface="+mn-ea"/>
                <a:cs typeface="+mn-cs"/>
              </a:rPr>
              <a:t>    border-bottom-style:solid;</a:t>
            </a:r>
          </a:p>
          <a:p>
            <a:r>
              <a:rPr lang="sv-SE" sz="1200" b="0" kern="1200" dirty="0">
                <a:solidFill>
                  <a:schemeClr val="tx1"/>
                </a:solidFill>
                <a:effectLst/>
                <a:latin typeface="+mn-lt"/>
                <a:ea typeface="+mn-ea"/>
                <a:cs typeface="+mn-cs"/>
              </a:rPr>
              <a:t>    border-bottom-color:#00F;</a:t>
            </a:r>
          </a:p>
          <a:p>
            <a:r>
              <a:rPr lang="sv-SE" sz="1200" b="0" kern="1200" dirty="0">
                <a:solidFill>
                  <a:schemeClr val="tx1"/>
                </a:solidFill>
                <a:effectLst/>
                <a:latin typeface="+mn-lt"/>
                <a:ea typeface="+mn-ea"/>
                <a:cs typeface="+mn-cs"/>
              </a:rPr>
              <a:t>  }</a:t>
            </a:r>
          </a:p>
          <a:p>
            <a:endParaRPr lang="es-ES" dirty="0"/>
          </a:p>
        </p:txBody>
      </p:sp>
      <p:sp>
        <p:nvSpPr>
          <p:cNvPr id="4" name="Marcador de número de diapositiva 3"/>
          <p:cNvSpPr>
            <a:spLocks noGrp="1"/>
          </p:cNvSpPr>
          <p:nvPr>
            <p:ph type="sldNum" sz="quarter" idx="5"/>
          </p:nvPr>
        </p:nvSpPr>
        <p:spPr/>
        <p:txBody>
          <a:bodyPr/>
          <a:lstStyle/>
          <a:p>
            <a:fld id="{2F617BFF-1803-4A73-B0CA-A53AE83C3238}" type="slidenum">
              <a:rPr lang="es-ES" smtClean="0"/>
              <a:t>74</a:t>
            </a:fld>
            <a:endParaRPr lang="es-ES"/>
          </a:p>
        </p:txBody>
      </p:sp>
    </p:spTree>
    <p:extLst>
      <p:ext uri="{BB962C8B-B14F-4D97-AF65-F5344CB8AC3E}">
        <p14:creationId xmlns:p14="http://schemas.microsoft.com/office/powerpoint/2010/main" val="254239137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2F617BFF-1803-4A73-B0CA-A53AE83C3238}" type="slidenum">
              <a:rPr lang="es-ES" smtClean="0"/>
              <a:t>75</a:t>
            </a:fld>
            <a:endParaRPr lang="es-ES"/>
          </a:p>
        </p:txBody>
      </p:sp>
    </p:spTree>
    <p:extLst>
      <p:ext uri="{BB962C8B-B14F-4D97-AF65-F5344CB8AC3E}">
        <p14:creationId xmlns:p14="http://schemas.microsoft.com/office/powerpoint/2010/main" val="94049404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2F617BFF-1803-4A73-B0CA-A53AE83C3238}" type="slidenum">
              <a:rPr lang="es-ES" smtClean="0"/>
              <a:t>78</a:t>
            </a:fld>
            <a:endParaRPr lang="es-ES"/>
          </a:p>
        </p:txBody>
      </p:sp>
    </p:spTree>
    <p:extLst>
      <p:ext uri="{BB962C8B-B14F-4D97-AF65-F5344CB8AC3E}">
        <p14:creationId xmlns:p14="http://schemas.microsoft.com/office/powerpoint/2010/main" val="72209310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2F617BFF-1803-4A73-B0CA-A53AE83C3238}" type="slidenum">
              <a:rPr lang="es-ES" smtClean="0"/>
              <a:t>80</a:t>
            </a:fld>
            <a:endParaRPr lang="es-ES"/>
          </a:p>
        </p:txBody>
      </p:sp>
    </p:spTree>
    <p:extLst>
      <p:ext uri="{BB962C8B-B14F-4D97-AF65-F5344CB8AC3E}">
        <p14:creationId xmlns:p14="http://schemas.microsoft.com/office/powerpoint/2010/main" val="6704848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2F617BFF-1803-4A73-B0CA-A53AE83C3238}" type="slidenum">
              <a:rPr lang="es-ES" smtClean="0"/>
              <a:t>81</a:t>
            </a:fld>
            <a:endParaRPr lang="es-ES"/>
          </a:p>
        </p:txBody>
      </p:sp>
    </p:spTree>
    <p:extLst>
      <p:ext uri="{BB962C8B-B14F-4D97-AF65-F5344CB8AC3E}">
        <p14:creationId xmlns:p14="http://schemas.microsoft.com/office/powerpoint/2010/main" val="42802104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just">
              <a:spcAft>
                <a:spcPts val="1000"/>
              </a:spcAft>
            </a:pPr>
            <a:r>
              <a:rPr lang="es-ES" sz="1800" kern="0" dirty="0">
                <a:effectLst/>
                <a:latin typeface="Calibri" panose="020F0502020204030204" pitchFamily="34" charset="0"/>
                <a:ea typeface="Calibri" panose="020F0502020204030204" pitchFamily="34" charset="0"/>
                <a:cs typeface="Times New Roman" panose="02020603050405020304" pitchFamily="18" charset="0"/>
              </a:rPr>
              <a:t>La primera versión de HTML fue desarrollado originalmente por el físico nuclear Tim </a:t>
            </a:r>
            <a:r>
              <a:rPr lang="es-ES" sz="1800" kern="0" dirty="0" err="1">
                <a:effectLst/>
                <a:latin typeface="Calibri" panose="020F0502020204030204" pitchFamily="34" charset="0"/>
                <a:ea typeface="Calibri" panose="020F0502020204030204" pitchFamily="34" charset="0"/>
                <a:cs typeface="Times New Roman" panose="02020603050405020304" pitchFamily="18" charset="0"/>
              </a:rPr>
              <a:t>Bernes</a:t>
            </a:r>
            <a:r>
              <a:rPr lang="es-ES" sz="1800" kern="0" dirty="0">
                <a:effectLst/>
                <a:latin typeface="Calibri" panose="020F0502020204030204" pitchFamily="34" charset="0"/>
                <a:ea typeface="Calibri" panose="020F0502020204030204" pitchFamily="34" charset="0"/>
                <a:cs typeface="Times New Roman" panose="02020603050405020304" pitchFamily="18" charset="0"/>
              </a:rPr>
              <a:t> Lee en el año 1989, pero debido al rápido crecimiento de la web, surgió la necesidad de crear un estándar para que tanto los programadores como los navegadores pudieran basarse en unas mismas normas para escribir HTML. Cada versión de HTML establece unas normas respecto a cuáles son las etiquetas válidas y cómo se deben escribir.</a:t>
            </a:r>
            <a:endParaRPr lang="es-ES" sz="1800" kern="50" dirty="0">
              <a:effectLst/>
              <a:latin typeface="Liberation Serif"/>
              <a:ea typeface="DejaVu Sans"/>
              <a:cs typeface="Times New Roman" panose="02020603050405020304" pitchFamily="18" charset="0"/>
            </a:endParaRPr>
          </a:p>
          <a:p>
            <a:pPr algn="just">
              <a:spcAft>
                <a:spcPts val="1000"/>
              </a:spcAft>
            </a:pPr>
            <a:r>
              <a:rPr lang="es-ES_tradnl" sz="1800" kern="50" dirty="0">
                <a:effectLst/>
                <a:latin typeface="Liberation Serif"/>
                <a:ea typeface="DejaVu Sans"/>
                <a:cs typeface="Times New Roman" panose="02020603050405020304" pitchFamily="18" charset="0"/>
              </a:rPr>
              <a:t>Desde su invención HTML ha evolucionado de muchas maneras, hoy esa evolución nos ha dado tres maneras de escribirlo: el HTML estándar, la variante en XML llamada XHTML y el nuevo estándar emergente, HTML5.</a:t>
            </a:r>
            <a:endParaRPr lang="es-ES" sz="1800" kern="50" dirty="0">
              <a:effectLst/>
              <a:latin typeface="Liberation Serif"/>
              <a:ea typeface="DejaVu Sans"/>
              <a:cs typeface="Times New Roman" panose="02020603050405020304" pitchFamily="18" charset="0"/>
            </a:endParaRPr>
          </a:p>
          <a:p>
            <a:endParaRPr lang="es-ES" dirty="0"/>
          </a:p>
        </p:txBody>
      </p:sp>
      <p:sp>
        <p:nvSpPr>
          <p:cNvPr id="4" name="Marcador de número de diapositiva 3"/>
          <p:cNvSpPr>
            <a:spLocks noGrp="1"/>
          </p:cNvSpPr>
          <p:nvPr>
            <p:ph type="sldNum" sz="quarter" idx="5"/>
          </p:nvPr>
        </p:nvSpPr>
        <p:spPr/>
        <p:txBody>
          <a:bodyPr/>
          <a:lstStyle/>
          <a:p>
            <a:fld id="{2F617BFF-1803-4A73-B0CA-A53AE83C3238}" type="slidenum">
              <a:rPr lang="es-ES" smtClean="0"/>
              <a:t>13</a:t>
            </a:fld>
            <a:endParaRPr lang="es-ES"/>
          </a:p>
        </p:txBody>
      </p:sp>
    </p:spTree>
    <p:extLst>
      <p:ext uri="{BB962C8B-B14F-4D97-AF65-F5344CB8AC3E}">
        <p14:creationId xmlns:p14="http://schemas.microsoft.com/office/powerpoint/2010/main" val="193807991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2F617BFF-1803-4A73-B0CA-A53AE83C3238}" type="slidenum">
              <a:rPr lang="es-ES" smtClean="0"/>
              <a:t>85</a:t>
            </a:fld>
            <a:endParaRPr lang="es-ES"/>
          </a:p>
        </p:txBody>
      </p:sp>
    </p:spTree>
    <p:extLst>
      <p:ext uri="{BB962C8B-B14F-4D97-AF65-F5344CB8AC3E}">
        <p14:creationId xmlns:p14="http://schemas.microsoft.com/office/powerpoint/2010/main" val="394151219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2F617BFF-1803-4A73-B0CA-A53AE83C3238}" type="slidenum">
              <a:rPr lang="es-ES" smtClean="0"/>
              <a:t>86</a:t>
            </a:fld>
            <a:endParaRPr lang="es-ES"/>
          </a:p>
        </p:txBody>
      </p:sp>
    </p:spTree>
    <p:extLst>
      <p:ext uri="{BB962C8B-B14F-4D97-AF65-F5344CB8AC3E}">
        <p14:creationId xmlns:p14="http://schemas.microsoft.com/office/powerpoint/2010/main" val="6280975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kern="50" dirty="0">
                <a:effectLst/>
                <a:latin typeface="Calibri" panose="020F0502020204030204" pitchFamily="34" charset="0"/>
                <a:ea typeface="DejaVu Sans"/>
                <a:cs typeface="Arial" panose="020B0604020202020204" pitchFamily="34" charset="0"/>
              </a:rPr>
              <a:t>HTML5 no es una nueva versión del antiguo lenguaje de etiquetas, ni siquiera una mejora de esta ya antigua tecnología, sino un nuevo concepto para la construcción de sitios web y aplicaciones en una era que combina dispositivos móviles, computación en la nube y trabajos en red.</a:t>
            </a:r>
            <a:endParaRPr lang="es-ES" sz="1800" kern="50" dirty="0">
              <a:effectLst/>
              <a:latin typeface="Liberation Serif"/>
              <a:ea typeface="DejaVu Sans"/>
              <a:cs typeface="Times New Roman" panose="02020603050405020304" pitchFamily="18" charset="0"/>
            </a:endParaRPr>
          </a:p>
          <a:p>
            <a:endParaRPr lang="es-ES" dirty="0"/>
          </a:p>
        </p:txBody>
      </p:sp>
      <p:sp>
        <p:nvSpPr>
          <p:cNvPr id="4" name="Marcador de número de diapositiva 3"/>
          <p:cNvSpPr>
            <a:spLocks noGrp="1"/>
          </p:cNvSpPr>
          <p:nvPr>
            <p:ph type="sldNum" sz="quarter" idx="5"/>
          </p:nvPr>
        </p:nvSpPr>
        <p:spPr/>
        <p:txBody>
          <a:bodyPr/>
          <a:lstStyle/>
          <a:p>
            <a:fld id="{2F617BFF-1803-4A73-B0CA-A53AE83C3238}" type="slidenum">
              <a:rPr lang="es-ES" smtClean="0"/>
              <a:t>14</a:t>
            </a:fld>
            <a:endParaRPr lang="es-ES"/>
          </a:p>
        </p:txBody>
      </p:sp>
    </p:spTree>
    <p:extLst>
      <p:ext uri="{BB962C8B-B14F-4D97-AF65-F5344CB8AC3E}">
        <p14:creationId xmlns:p14="http://schemas.microsoft.com/office/powerpoint/2010/main" val="26809708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just"/>
            <a:endParaRPr lang="es-ES" dirty="0"/>
          </a:p>
          <a:p>
            <a:pPr marL="0" indent="0">
              <a:buNone/>
            </a:pPr>
            <a:r>
              <a:rPr lang="es-ES" b="1" dirty="0"/>
              <a:t>    </a:t>
            </a:r>
            <a:r>
              <a:rPr lang="es-ES" b="1" dirty="0">
                <a:solidFill>
                  <a:srgbClr val="FF0000"/>
                </a:solidFill>
              </a:rPr>
              <a:t>&lt;!DOCTYPE </a:t>
            </a:r>
            <a:r>
              <a:rPr lang="es-ES" b="1" dirty="0" err="1">
                <a:solidFill>
                  <a:srgbClr val="FF0000"/>
                </a:solidFill>
              </a:rPr>
              <a:t>html</a:t>
            </a:r>
            <a:r>
              <a:rPr lang="es-ES" b="1" dirty="0">
                <a:solidFill>
                  <a:srgbClr val="FF0000"/>
                </a:solidFill>
              </a:rPr>
              <a:t>&gt;    </a:t>
            </a:r>
            <a:r>
              <a:rPr lang="es-ES" i="1" dirty="0"/>
              <a:t>Indica el tipo de documento que se está creando, esta declaración se corresponde con un documento HTML5.</a:t>
            </a:r>
          </a:p>
          <a:p>
            <a:pPr marL="0" indent="0">
              <a:buNone/>
            </a:pPr>
            <a:endParaRPr lang="es-ES" i="1" dirty="0"/>
          </a:p>
          <a:p>
            <a:pPr marL="0" indent="0">
              <a:buNone/>
            </a:pPr>
            <a:r>
              <a:rPr lang="es-ES" i="1" dirty="0"/>
              <a:t>Para crear la </a:t>
            </a:r>
            <a:r>
              <a:rPr lang="es-ES" i="1" dirty="0" err="1"/>
              <a:t>estrcutrura</a:t>
            </a:r>
            <a:r>
              <a:rPr lang="es-ES" i="1" dirty="0"/>
              <a:t> de un documento HTML5 desde Visual Studio </a:t>
            </a:r>
            <a:r>
              <a:rPr lang="es-ES" i="1" dirty="0" err="1"/>
              <a:t>Code</a:t>
            </a:r>
            <a:r>
              <a:rPr lang="es-ES" i="1" dirty="0"/>
              <a:t> escribir ! en el documento </a:t>
            </a:r>
            <a:r>
              <a:rPr lang="es-ES" i="1"/>
              <a:t>html.</a:t>
            </a:r>
            <a:endParaRPr lang="es-ES" i="1" dirty="0"/>
          </a:p>
          <a:p>
            <a:pPr marL="0" indent="0">
              <a:buNone/>
            </a:pPr>
            <a:endParaRPr lang="es-ES" i="1" dirty="0"/>
          </a:p>
          <a:p>
            <a:pPr marL="0" marR="0" indent="0" algn="l" defTabSz="914400" rtl="0" eaLnBrk="1" fontAlgn="auto" latinLnBrk="0" hangingPunct="1">
              <a:lnSpc>
                <a:spcPct val="100000"/>
              </a:lnSpc>
              <a:spcBef>
                <a:spcPts val="0"/>
              </a:spcBef>
              <a:spcAft>
                <a:spcPts val="0"/>
              </a:spcAft>
              <a:buClrTx/>
              <a:buSzTx/>
              <a:buFontTx/>
              <a:buNone/>
              <a:tabLst/>
              <a:defRPr/>
            </a:pPr>
            <a:r>
              <a:rPr lang="es-ES" sz="1200" kern="1200" dirty="0">
                <a:solidFill>
                  <a:schemeClr val="tx1"/>
                </a:solidFill>
                <a:effectLst/>
                <a:latin typeface="+mn-lt"/>
                <a:ea typeface="+mn-ea"/>
                <a:cs typeface="+mn-cs"/>
              </a:rPr>
              <a:t>Luego de declarar el tipo de documento, debemos comenzar a construir la estructura HTML. Como siempre, la estructura tipo árbol de este lenguaje tiene su raíz en el elemento </a:t>
            </a:r>
            <a:r>
              <a:rPr lang="es-ES" sz="1200" b="1" kern="1200" dirty="0">
                <a:solidFill>
                  <a:schemeClr val="tx1"/>
                </a:solidFill>
                <a:effectLst/>
                <a:latin typeface="+mn-lt"/>
                <a:ea typeface="+mn-ea"/>
                <a:cs typeface="+mn-cs"/>
              </a:rPr>
              <a:t>&lt;</a:t>
            </a:r>
            <a:r>
              <a:rPr lang="es-ES" sz="1200" b="1" kern="1200" dirty="0" err="1">
                <a:solidFill>
                  <a:schemeClr val="tx1"/>
                </a:solidFill>
                <a:effectLst/>
                <a:latin typeface="+mn-lt"/>
                <a:ea typeface="+mn-ea"/>
                <a:cs typeface="+mn-cs"/>
              </a:rPr>
              <a:t>html</a:t>
            </a:r>
            <a:r>
              <a:rPr lang="es-ES" sz="1200" b="1" kern="1200" dirty="0">
                <a:solidFill>
                  <a:schemeClr val="tx1"/>
                </a:solidFill>
                <a:effectLst/>
                <a:latin typeface="+mn-lt"/>
                <a:ea typeface="+mn-ea"/>
                <a:cs typeface="+mn-cs"/>
              </a:rPr>
              <a:t>&gt;.</a:t>
            </a:r>
            <a:r>
              <a:rPr lang="es-ES" sz="1200" kern="1200" dirty="0">
                <a:solidFill>
                  <a:schemeClr val="tx1"/>
                </a:solidFill>
                <a:effectLst/>
                <a:latin typeface="+mn-lt"/>
                <a:ea typeface="+mn-ea"/>
                <a:cs typeface="+mn-cs"/>
              </a:rPr>
              <a:t> Este elemento envolverá al resto del código:</a:t>
            </a:r>
          </a:p>
          <a:p>
            <a:pPr marL="0" marR="0" indent="0" algn="l" defTabSz="914400" rtl="0" eaLnBrk="1" fontAlgn="auto" latinLnBrk="0" hangingPunct="1">
              <a:lnSpc>
                <a:spcPct val="100000"/>
              </a:lnSpc>
              <a:spcBef>
                <a:spcPts val="0"/>
              </a:spcBef>
              <a:spcAft>
                <a:spcPts val="0"/>
              </a:spcAft>
              <a:buClrTx/>
              <a:buSzTx/>
              <a:buFontTx/>
              <a:buNone/>
              <a:tabLst/>
              <a:defRPr/>
            </a:pPr>
            <a:endParaRPr lang="es-ES" sz="1200" kern="1200" dirty="0">
              <a:solidFill>
                <a:schemeClr val="tx1"/>
              </a:solidFill>
              <a:effectLst/>
              <a:latin typeface="+mn-lt"/>
              <a:ea typeface="+mn-ea"/>
              <a:cs typeface="+mn-cs"/>
            </a:endParaRPr>
          </a:p>
          <a:p>
            <a:pPr algn="just"/>
            <a:r>
              <a:rPr lang="es-ES" sz="1200" dirty="0"/>
              <a:t>El código HTML insertado entre las etiquetas &lt;</a:t>
            </a:r>
            <a:r>
              <a:rPr lang="es-ES" sz="1200" dirty="0" err="1"/>
              <a:t>html</a:t>
            </a:r>
            <a:r>
              <a:rPr lang="es-ES" sz="1200" dirty="0"/>
              <a:t>&gt; tiene que ser dividido en dos secciones principales.  </a:t>
            </a:r>
          </a:p>
          <a:p>
            <a:pPr marL="0" indent="0" algn="just">
              <a:buNone/>
            </a:pPr>
            <a:r>
              <a:rPr lang="es-ES" sz="1200" b="1" dirty="0"/>
              <a:t>                                        &lt;head&gt;</a:t>
            </a:r>
            <a:r>
              <a:rPr lang="es-ES" sz="1200" dirty="0"/>
              <a:t> </a:t>
            </a:r>
          </a:p>
          <a:p>
            <a:pPr marL="0" indent="0" algn="just">
              <a:buNone/>
            </a:pPr>
            <a:r>
              <a:rPr lang="es-ES" sz="1200" b="1" dirty="0"/>
              <a:t>                                        &lt;</a:t>
            </a:r>
            <a:r>
              <a:rPr lang="es-ES" sz="1200" b="1" dirty="0" err="1"/>
              <a:t>body</a:t>
            </a:r>
            <a:r>
              <a:rPr lang="es-ES" sz="1200" b="1" dirty="0"/>
              <a:t>&gt;</a:t>
            </a:r>
          </a:p>
          <a:p>
            <a:pPr marL="0" marR="0" lvl="0" indent="0" algn="just" defTabSz="914400" rtl="0" eaLnBrk="1" fontAlgn="auto" latinLnBrk="0" hangingPunct="1">
              <a:lnSpc>
                <a:spcPct val="100000"/>
              </a:lnSpc>
              <a:spcBef>
                <a:spcPts val="0"/>
              </a:spcBef>
              <a:spcAft>
                <a:spcPts val="0"/>
              </a:spcAft>
              <a:buClrTx/>
              <a:buSzTx/>
              <a:buFontTx/>
              <a:buNone/>
              <a:tabLst/>
              <a:defRPr/>
            </a:pPr>
            <a:r>
              <a:rPr lang="es-ES" sz="1200" dirty="0"/>
              <a:t>Al igual que en versiones previas de HTML, la primera sección es la cabecera y la segunda el cuerpo. </a:t>
            </a:r>
          </a:p>
          <a:p>
            <a:pPr marL="0" indent="0" algn="just">
              <a:buNone/>
            </a:pPr>
            <a:endParaRPr lang="es-ES" sz="1200" b="1" dirty="0"/>
          </a:p>
          <a:p>
            <a:r>
              <a:rPr lang="es-ES" sz="1200" dirty="0"/>
              <a:t>Dentro de la etiquetas </a:t>
            </a:r>
            <a:r>
              <a:rPr lang="es-ES" sz="1200" b="1" dirty="0"/>
              <a:t>&lt;head&gt; </a:t>
            </a:r>
            <a:r>
              <a:rPr lang="es-ES" sz="1200" b="0" dirty="0"/>
              <a:t>se</a:t>
            </a:r>
            <a:r>
              <a:rPr lang="es-ES" sz="1200" b="1" dirty="0"/>
              <a:t>  </a:t>
            </a:r>
            <a:r>
              <a:rPr lang="es-ES" sz="1200" dirty="0"/>
              <a:t>define el título de la página web, set de caracteres, se incorporan los archivos externos con estilos, códigos </a:t>
            </a:r>
            <a:r>
              <a:rPr lang="es-ES" sz="1200" dirty="0" err="1"/>
              <a:t>Javascript</a:t>
            </a:r>
            <a:r>
              <a:rPr lang="es-ES" sz="1200" dirty="0"/>
              <a:t> o incluso imágenes necesarias para generar la página en la pantalla.</a:t>
            </a:r>
          </a:p>
          <a:p>
            <a:pPr algn="just"/>
            <a:r>
              <a:rPr lang="es-ES" sz="1200" dirty="0"/>
              <a:t>Excepto por el título y algunos íconos, el resto de la información incorporada en el documento es invisible para el usuario.</a:t>
            </a:r>
          </a:p>
          <a:p>
            <a:r>
              <a:rPr lang="es-ES" sz="1200" dirty="0"/>
              <a:t>Dentro de la etiquetas </a:t>
            </a:r>
            <a:r>
              <a:rPr lang="es-ES" sz="1200" b="1" dirty="0"/>
              <a:t>&lt;head&gt;</a:t>
            </a:r>
          </a:p>
          <a:p>
            <a:pPr marL="342900" indent="-342900">
              <a:buFont typeface="Arial" pitchFamily="34" charset="0"/>
              <a:buChar char="•"/>
            </a:pPr>
            <a:r>
              <a:rPr lang="es-ES" sz="1200" b="1" dirty="0"/>
              <a:t>se </a:t>
            </a:r>
            <a:r>
              <a:rPr lang="es-ES" sz="1200" dirty="0"/>
              <a:t>define el título de la página web, set de caracteres, se incorporan los archivos externos con estilos, códigos </a:t>
            </a:r>
            <a:r>
              <a:rPr lang="es-ES" sz="1200" dirty="0" err="1"/>
              <a:t>Javascript</a:t>
            </a:r>
            <a:r>
              <a:rPr lang="es-ES" sz="1200" dirty="0"/>
              <a:t> o incluso imágenes necesarias para generar la página en la pantalla.</a:t>
            </a:r>
          </a:p>
          <a:p>
            <a:pPr algn="just"/>
            <a:r>
              <a:rPr lang="es-ES" sz="1200" dirty="0"/>
              <a:t>Excepto por el título y algunos íconos, el resto de la información incorporada en el documento es invisible para el usuario.</a:t>
            </a:r>
          </a:p>
          <a:p>
            <a:pPr algn="just"/>
            <a:endParaRPr lang="es-ES" sz="1200" dirty="0"/>
          </a:p>
          <a:p>
            <a:pPr marL="0" marR="0" lvl="0" indent="0" algn="just" defTabSz="914400" rtl="0" eaLnBrk="1" fontAlgn="auto" latinLnBrk="0" hangingPunct="1">
              <a:lnSpc>
                <a:spcPct val="100000"/>
              </a:lnSpc>
              <a:spcBef>
                <a:spcPts val="0"/>
              </a:spcBef>
              <a:spcAft>
                <a:spcPts val="0"/>
              </a:spcAft>
              <a:buClrTx/>
              <a:buSzTx/>
              <a:buFontTx/>
              <a:buNone/>
              <a:tabLst/>
              <a:defRPr/>
            </a:pPr>
            <a:r>
              <a:rPr lang="es-ES" sz="1800" b="1" kern="50" dirty="0">
                <a:effectLst/>
                <a:latin typeface="Calibri" panose="020F0502020204030204" pitchFamily="34" charset="0"/>
                <a:ea typeface="DejaVu Sans"/>
                <a:cs typeface="Arial" panose="020B0604020202020204" pitchFamily="34" charset="0"/>
              </a:rPr>
              <a:t>&lt;meta&gt;</a:t>
            </a:r>
            <a:r>
              <a:rPr lang="es-ES" sz="1800" kern="50" dirty="0">
                <a:effectLst/>
                <a:latin typeface="Calibri" panose="020F0502020204030204" pitchFamily="34" charset="0"/>
                <a:ea typeface="DejaVu Sans"/>
                <a:cs typeface="Arial" panose="020B0604020202020204" pitchFamily="34" charset="0"/>
              </a:rPr>
              <a:t> es la etiqueta que define el juego de caracteres a utilizar para mostrar el documento. Ésta es una etiqueta que especifica cómo el texto será presentado en pantalla:</a:t>
            </a:r>
            <a:endParaRPr lang="es-ES" sz="1800" kern="50" dirty="0">
              <a:effectLst/>
              <a:latin typeface="Liberation Serif"/>
              <a:ea typeface="DejaVu Sans"/>
              <a:cs typeface="Times New Roman" panose="02020603050405020304" pitchFamily="18" charset="0"/>
            </a:endParaRPr>
          </a:p>
          <a:p>
            <a:pPr algn="just"/>
            <a:endParaRPr lang="es-ES" sz="1200" dirty="0"/>
          </a:p>
          <a:p>
            <a:pPr marL="0" indent="0" algn="just">
              <a:buNone/>
            </a:pPr>
            <a:endParaRPr lang="es-ES" sz="1200" dirty="0"/>
          </a:p>
          <a:p>
            <a:pPr marL="0" marR="0" indent="0" algn="l" defTabSz="914400" rtl="0" eaLnBrk="1" fontAlgn="auto" latinLnBrk="0" hangingPunct="1">
              <a:lnSpc>
                <a:spcPct val="100000"/>
              </a:lnSpc>
              <a:spcBef>
                <a:spcPts val="0"/>
              </a:spcBef>
              <a:spcAft>
                <a:spcPts val="0"/>
              </a:spcAft>
              <a:buClrTx/>
              <a:buSzTx/>
              <a:buFontTx/>
              <a:buNone/>
              <a:tabLst/>
              <a:defRPr/>
            </a:pPr>
            <a:endParaRPr lang="es-ES" sz="1200" kern="1200" dirty="0">
              <a:solidFill>
                <a:schemeClr val="tx1"/>
              </a:solidFill>
              <a:effectLst/>
              <a:latin typeface="+mn-lt"/>
              <a:ea typeface="+mn-ea"/>
              <a:cs typeface="+mn-cs"/>
            </a:endParaRPr>
          </a:p>
          <a:p>
            <a:pPr marL="0" indent="0">
              <a:buNone/>
            </a:pPr>
            <a:endParaRPr lang="es-ES" i="1" dirty="0"/>
          </a:p>
          <a:p>
            <a:endParaRPr lang="es-ES" dirty="0"/>
          </a:p>
        </p:txBody>
      </p:sp>
      <p:sp>
        <p:nvSpPr>
          <p:cNvPr id="4" name="Marcador de número de diapositiva 3"/>
          <p:cNvSpPr>
            <a:spLocks noGrp="1"/>
          </p:cNvSpPr>
          <p:nvPr>
            <p:ph type="sldNum" sz="quarter" idx="5"/>
          </p:nvPr>
        </p:nvSpPr>
        <p:spPr/>
        <p:txBody>
          <a:bodyPr/>
          <a:lstStyle/>
          <a:p>
            <a:fld id="{2F617BFF-1803-4A73-B0CA-A53AE83C3238}" type="slidenum">
              <a:rPr lang="es-ES" smtClean="0"/>
              <a:t>16</a:t>
            </a:fld>
            <a:endParaRPr lang="es-ES"/>
          </a:p>
        </p:txBody>
      </p:sp>
    </p:spTree>
    <p:extLst>
      <p:ext uri="{BB962C8B-B14F-4D97-AF65-F5344CB8AC3E}">
        <p14:creationId xmlns:p14="http://schemas.microsoft.com/office/powerpoint/2010/main" val="38007084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1200" dirty="0"/>
              <a:t>La siguiente figura representa un diseño común encontrado en la mayoría de los sitios webs estos días. A pesar del hecho de que cada diseñador crea sus propios diseños, en general podremos identificar las siguientes secciones en cada sitio web:</a:t>
            </a:r>
            <a:endParaRPr lang="es-ES" sz="1200" b="1" i="1" dirty="0"/>
          </a:p>
          <a:p>
            <a:endParaRPr lang="es-ES" dirty="0"/>
          </a:p>
        </p:txBody>
      </p:sp>
      <p:sp>
        <p:nvSpPr>
          <p:cNvPr id="4" name="Marcador de número de diapositiva 3"/>
          <p:cNvSpPr>
            <a:spLocks noGrp="1"/>
          </p:cNvSpPr>
          <p:nvPr>
            <p:ph type="sldNum" sz="quarter" idx="5"/>
          </p:nvPr>
        </p:nvSpPr>
        <p:spPr/>
        <p:txBody>
          <a:bodyPr/>
          <a:lstStyle/>
          <a:p>
            <a:fld id="{2F617BFF-1803-4A73-B0CA-A53AE83C3238}" type="slidenum">
              <a:rPr lang="es-ES" smtClean="0"/>
              <a:t>17</a:t>
            </a:fld>
            <a:endParaRPr lang="es-ES"/>
          </a:p>
        </p:txBody>
      </p:sp>
    </p:spTree>
    <p:extLst>
      <p:ext uri="{BB962C8B-B14F-4D97-AF65-F5344CB8AC3E}">
        <p14:creationId xmlns:p14="http://schemas.microsoft.com/office/powerpoint/2010/main" val="13520357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_tradnl" sz="1200" dirty="0"/>
              <a:t>El elemento &lt;</a:t>
            </a:r>
            <a:r>
              <a:rPr lang="es-ES_tradnl" sz="1200" dirty="0" err="1"/>
              <a:t>article</a:t>
            </a:r>
            <a:r>
              <a:rPr lang="es-ES_tradnl" sz="1200" dirty="0"/>
              <a:t>&gt; puede ser anidado y usado para mostrar una lista dentro de otra lista de ítems relacionados, como comentarios de usuarios en entradas de blogs, por ejemplo.</a:t>
            </a:r>
            <a:endParaRPr lang="es-ES" sz="1200" b="1" i="1" dirty="0"/>
          </a:p>
        </p:txBody>
      </p:sp>
      <p:sp>
        <p:nvSpPr>
          <p:cNvPr id="4" name="Marcador de número de diapositiva 3"/>
          <p:cNvSpPr>
            <a:spLocks noGrp="1"/>
          </p:cNvSpPr>
          <p:nvPr>
            <p:ph type="sldNum" sz="quarter" idx="10"/>
          </p:nvPr>
        </p:nvSpPr>
        <p:spPr/>
        <p:txBody>
          <a:bodyPr/>
          <a:lstStyle/>
          <a:p>
            <a:fld id="{2BB1759E-02D6-421D-99BB-DC570C432936}" type="slidenum">
              <a:rPr lang="es-ES" smtClean="0"/>
              <a:pPr/>
              <a:t>18</a:t>
            </a:fld>
            <a:endParaRPr lang="es-ES"/>
          </a:p>
        </p:txBody>
      </p:sp>
    </p:spTree>
    <p:extLst>
      <p:ext uri="{BB962C8B-B14F-4D97-AF65-F5344CB8AC3E}">
        <p14:creationId xmlns:p14="http://schemas.microsoft.com/office/powerpoint/2010/main" val="40701506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EF98E34-552F-C4F9-344C-50F20B7D050B}"/>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p>
        </p:txBody>
      </p:sp>
      <p:sp>
        <p:nvSpPr>
          <p:cNvPr id="3" name="Subtítulo 2">
            <a:extLst>
              <a:ext uri="{FF2B5EF4-FFF2-40B4-BE49-F238E27FC236}">
                <a16:creationId xmlns:a16="http://schemas.microsoft.com/office/drawing/2014/main" id="{CE830DAE-896C-E61B-2B7D-5944076C6C5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p>
        </p:txBody>
      </p:sp>
      <p:sp>
        <p:nvSpPr>
          <p:cNvPr id="4" name="Marcador de fecha 3">
            <a:extLst>
              <a:ext uri="{FF2B5EF4-FFF2-40B4-BE49-F238E27FC236}">
                <a16:creationId xmlns:a16="http://schemas.microsoft.com/office/drawing/2014/main" id="{FCD07641-C07A-CB06-BD57-7989952A79D0}"/>
              </a:ext>
            </a:extLst>
          </p:cNvPr>
          <p:cNvSpPr>
            <a:spLocks noGrp="1"/>
          </p:cNvSpPr>
          <p:nvPr>
            <p:ph type="dt" sz="half" idx="10"/>
          </p:nvPr>
        </p:nvSpPr>
        <p:spPr/>
        <p:txBody>
          <a:bodyPr/>
          <a:lstStyle/>
          <a:p>
            <a:fld id="{C0F1125B-00C3-4FDD-9529-AB9BB3174923}" type="datetime1">
              <a:rPr lang="es-ES" smtClean="0"/>
              <a:t>06/11/2023</a:t>
            </a:fld>
            <a:endParaRPr lang="es-ES"/>
          </a:p>
        </p:txBody>
      </p:sp>
      <p:sp>
        <p:nvSpPr>
          <p:cNvPr id="5" name="Marcador de pie de página 4">
            <a:extLst>
              <a:ext uri="{FF2B5EF4-FFF2-40B4-BE49-F238E27FC236}">
                <a16:creationId xmlns:a16="http://schemas.microsoft.com/office/drawing/2014/main" id="{A09C2E76-5702-E921-1269-FE9944EC8742}"/>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B38AB4F4-96AB-9B53-A3E7-8DD359A2D535}"/>
              </a:ext>
            </a:extLst>
          </p:cNvPr>
          <p:cNvSpPr>
            <a:spLocks noGrp="1"/>
          </p:cNvSpPr>
          <p:nvPr>
            <p:ph type="sldNum" sz="quarter" idx="12"/>
          </p:nvPr>
        </p:nvSpPr>
        <p:spPr/>
        <p:txBody>
          <a:bodyPr/>
          <a:lstStyle/>
          <a:p>
            <a:fld id="{0530B498-C689-4599-93E2-4FCD09F78740}" type="slidenum">
              <a:rPr lang="es-ES" smtClean="0"/>
              <a:t>‹Nº›</a:t>
            </a:fld>
            <a:endParaRPr lang="es-ES"/>
          </a:p>
        </p:txBody>
      </p:sp>
    </p:spTree>
    <p:extLst>
      <p:ext uri="{BB962C8B-B14F-4D97-AF65-F5344CB8AC3E}">
        <p14:creationId xmlns:p14="http://schemas.microsoft.com/office/powerpoint/2010/main" val="13036133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CD0EF72-5243-F24B-6506-79E881B12DD2}"/>
              </a:ext>
            </a:extLst>
          </p:cNvPr>
          <p:cNvSpPr>
            <a:spLocks noGrp="1"/>
          </p:cNvSpPr>
          <p:nvPr>
            <p:ph type="title"/>
          </p:nvPr>
        </p:nvSpPr>
        <p:spPr/>
        <p:txBody>
          <a:bodyPr/>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EC1BEFAA-2156-14DA-E22E-D3F9BB6F9CD3}"/>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2714906F-7DE9-2015-EF78-F01620C0D973}"/>
              </a:ext>
            </a:extLst>
          </p:cNvPr>
          <p:cNvSpPr>
            <a:spLocks noGrp="1"/>
          </p:cNvSpPr>
          <p:nvPr>
            <p:ph type="dt" sz="half" idx="10"/>
          </p:nvPr>
        </p:nvSpPr>
        <p:spPr/>
        <p:txBody>
          <a:bodyPr/>
          <a:lstStyle/>
          <a:p>
            <a:fld id="{06E09607-172C-4C87-817B-2D84E7CC40FA}" type="datetime1">
              <a:rPr lang="es-ES" smtClean="0"/>
              <a:t>06/11/2023</a:t>
            </a:fld>
            <a:endParaRPr lang="es-ES"/>
          </a:p>
        </p:txBody>
      </p:sp>
      <p:sp>
        <p:nvSpPr>
          <p:cNvPr id="5" name="Marcador de pie de página 4">
            <a:extLst>
              <a:ext uri="{FF2B5EF4-FFF2-40B4-BE49-F238E27FC236}">
                <a16:creationId xmlns:a16="http://schemas.microsoft.com/office/drawing/2014/main" id="{44128FB1-627D-8187-6B5B-9796052FF9A6}"/>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CF3C08AD-8F8C-7F91-AC54-DB5BF5F9D01F}"/>
              </a:ext>
            </a:extLst>
          </p:cNvPr>
          <p:cNvSpPr>
            <a:spLocks noGrp="1"/>
          </p:cNvSpPr>
          <p:nvPr>
            <p:ph type="sldNum" sz="quarter" idx="12"/>
          </p:nvPr>
        </p:nvSpPr>
        <p:spPr/>
        <p:txBody>
          <a:bodyPr/>
          <a:lstStyle/>
          <a:p>
            <a:fld id="{0530B498-C689-4599-93E2-4FCD09F78740}" type="slidenum">
              <a:rPr lang="es-ES" smtClean="0"/>
              <a:t>‹Nº›</a:t>
            </a:fld>
            <a:endParaRPr lang="es-ES"/>
          </a:p>
        </p:txBody>
      </p:sp>
    </p:spTree>
    <p:extLst>
      <p:ext uri="{BB962C8B-B14F-4D97-AF65-F5344CB8AC3E}">
        <p14:creationId xmlns:p14="http://schemas.microsoft.com/office/powerpoint/2010/main" val="14189125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1CD0DAB9-3CD7-B2EB-EA70-AC795A9B56B8}"/>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207271A4-EE8C-9571-FF67-7BBE7825E61A}"/>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5541E848-4640-5E32-52D1-300DF8E55C8C}"/>
              </a:ext>
            </a:extLst>
          </p:cNvPr>
          <p:cNvSpPr>
            <a:spLocks noGrp="1"/>
          </p:cNvSpPr>
          <p:nvPr>
            <p:ph type="dt" sz="half" idx="10"/>
          </p:nvPr>
        </p:nvSpPr>
        <p:spPr/>
        <p:txBody>
          <a:bodyPr/>
          <a:lstStyle/>
          <a:p>
            <a:fld id="{62DA608C-DB2E-4149-ACB3-BE42CC62218E}" type="datetime1">
              <a:rPr lang="es-ES" smtClean="0"/>
              <a:t>06/11/2023</a:t>
            </a:fld>
            <a:endParaRPr lang="es-ES"/>
          </a:p>
        </p:txBody>
      </p:sp>
      <p:sp>
        <p:nvSpPr>
          <p:cNvPr id="5" name="Marcador de pie de página 4">
            <a:extLst>
              <a:ext uri="{FF2B5EF4-FFF2-40B4-BE49-F238E27FC236}">
                <a16:creationId xmlns:a16="http://schemas.microsoft.com/office/drawing/2014/main" id="{8D01F02A-1C1B-2EA3-2597-384F66921707}"/>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2F8F5DDF-9107-F679-8826-3DE6AFA46E34}"/>
              </a:ext>
            </a:extLst>
          </p:cNvPr>
          <p:cNvSpPr>
            <a:spLocks noGrp="1"/>
          </p:cNvSpPr>
          <p:nvPr>
            <p:ph type="sldNum" sz="quarter" idx="12"/>
          </p:nvPr>
        </p:nvSpPr>
        <p:spPr/>
        <p:txBody>
          <a:bodyPr/>
          <a:lstStyle/>
          <a:p>
            <a:fld id="{0530B498-C689-4599-93E2-4FCD09F78740}" type="slidenum">
              <a:rPr lang="es-ES" smtClean="0"/>
              <a:t>‹Nº›</a:t>
            </a:fld>
            <a:endParaRPr lang="es-ES"/>
          </a:p>
        </p:txBody>
      </p:sp>
    </p:spTree>
    <p:extLst>
      <p:ext uri="{BB962C8B-B14F-4D97-AF65-F5344CB8AC3E}">
        <p14:creationId xmlns:p14="http://schemas.microsoft.com/office/powerpoint/2010/main" val="38199941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0B96C27-0B60-ECAE-3FC4-7B29E8257DC9}"/>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C410309D-D918-D165-7141-EB12C95CBA62}"/>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A4EE8E85-1E1C-9D3F-BA75-2EC9374DC31E}"/>
              </a:ext>
            </a:extLst>
          </p:cNvPr>
          <p:cNvSpPr>
            <a:spLocks noGrp="1"/>
          </p:cNvSpPr>
          <p:nvPr>
            <p:ph type="dt" sz="half" idx="10"/>
          </p:nvPr>
        </p:nvSpPr>
        <p:spPr/>
        <p:txBody>
          <a:bodyPr/>
          <a:lstStyle/>
          <a:p>
            <a:fld id="{65635F37-BFAF-42EB-8837-52C5E051438D}" type="datetime1">
              <a:rPr lang="es-ES" smtClean="0"/>
              <a:t>06/11/2023</a:t>
            </a:fld>
            <a:endParaRPr lang="es-ES"/>
          </a:p>
        </p:txBody>
      </p:sp>
      <p:sp>
        <p:nvSpPr>
          <p:cNvPr id="5" name="Marcador de pie de página 4">
            <a:extLst>
              <a:ext uri="{FF2B5EF4-FFF2-40B4-BE49-F238E27FC236}">
                <a16:creationId xmlns:a16="http://schemas.microsoft.com/office/drawing/2014/main" id="{C43B21DB-96F6-42C3-5F48-841175501501}"/>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5FC93BFA-13D6-F508-22B0-F1F201DB36D7}"/>
              </a:ext>
            </a:extLst>
          </p:cNvPr>
          <p:cNvSpPr>
            <a:spLocks noGrp="1"/>
          </p:cNvSpPr>
          <p:nvPr>
            <p:ph type="sldNum" sz="quarter" idx="12"/>
          </p:nvPr>
        </p:nvSpPr>
        <p:spPr/>
        <p:txBody>
          <a:bodyPr/>
          <a:lstStyle/>
          <a:p>
            <a:fld id="{0530B498-C689-4599-93E2-4FCD09F78740}" type="slidenum">
              <a:rPr lang="es-ES" smtClean="0"/>
              <a:t>‹Nº›</a:t>
            </a:fld>
            <a:endParaRPr lang="es-ES"/>
          </a:p>
        </p:txBody>
      </p:sp>
    </p:spTree>
    <p:extLst>
      <p:ext uri="{BB962C8B-B14F-4D97-AF65-F5344CB8AC3E}">
        <p14:creationId xmlns:p14="http://schemas.microsoft.com/office/powerpoint/2010/main" val="13410712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C731684-46BA-22BC-1D83-745CC2703404}"/>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p>
        </p:txBody>
      </p:sp>
      <p:sp>
        <p:nvSpPr>
          <p:cNvPr id="3" name="Marcador de texto 2">
            <a:extLst>
              <a:ext uri="{FF2B5EF4-FFF2-40B4-BE49-F238E27FC236}">
                <a16:creationId xmlns:a16="http://schemas.microsoft.com/office/drawing/2014/main" id="{528E1514-AF86-2CE0-61B6-3DB3F1C2189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92AA7865-A765-C615-1A7B-A8B1F5BD7781}"/>
              </a:ext>
            </a:extLst>
          </p:cNvPr>
          <p:cNvSpPr>
            <a:spLocks noGrp="1"/>
          </p:cNvSpPr>
          <p:nvPr>
            <p:ph type="dt" sz="half" idx="10"/>
          </p:nvPr>
        </p:nvSpPr>
        <p:spPr/>
        <p:txBody>
          <a:bodyPr/>
          <a:lstStyle/>
          <a:p>
            <a:fld id="{3D624D5C-327C-4131-A3CC-55544FA113C8}" type="datetime1">
              <a:rPr lang="es-ES" smtClean="0"/>
              <a:t>06/11/2023</a:t>
            </a:fld>
            <a:endParaRPr lang="es-ES"/>
          </a:p>
        </p:txBody>
      </p:sp>
      <p:sp>
        <p:nvSpPr>
          <p:cNvPr id="5" name="Marcador de pie de página 4">
            <a:extLst>
              <a:ext uri="{FF2B5EF4-FFF2-40B4-BE49-F238E27FC236}">
                <a16:creationId xmlns:a16="http://schemas.microsoft.com/office/drawing/2014/main" id="{65CEE87E-47FD-4623-A728-3ECC4F720488}"/>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0237B228-7741-A218-88BF-B5B7B6723A26}"/>
              </a:ext>
            </a:extLst>
          </p:cNvPr>
          <p:cNvSpPr>
            <a:spLocks noGrp="1"/>
          </p:cNvSpPr>
          <p:nvPr>
            <p:ph type="sldNum" sz="quarter" idx="12"/>
          </p:nvPr>
        </p:nvSpPr>
        <p:spPr/>
        <p:txBody>
          <a:bodyPr/>
          <a:lstStyle/>
          <a:p>
            <a:fld id="{0530B498-C689-4599-93E2-4FCD09F78740}" type="slidenum">
              <a:rPr lang="es-ES" smtClean="0"/>
              <a:t>‹Nº›</a:t>
            </a:fld>
            <a:endParaRPr lang="es-ES"/>
          </a:p>
        </p:txBody>
      </p:sp>
    </p:spTree>
    <p:extLst>
      <p:ext uri="{BB962C8B-B14F-4D97-AF65-F5344CB8AC3E}">
        <p14:creationId xmlns:p14="http://schemas.microsoft.com/office/powerpoint/2010/main" val="4932094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6DB6AB1-B11C-5ADE-AF28-D70D5650A90D}"/>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117BCB01-62AF-673F-C5FC-582482DDD42D}"/>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contenido 3">
            <a:extLst>
              <a:ext uri="{FF2B5EF4-FFF2-40B4-BE49-F238E27FC236}">
                <a16:creationId xmlns:a16="http://schemas.microsoft.com/office/drawing/2014/main" id="{BD637793-F4EE-94FF-6989-100B87069BF7}"/>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fecha 4">
            <a:extLst>
              <a:ext uri="{FF2B5EF4-FFF2-40B4-BE49-F238E27FC236}">
                <a16:creationId xmlns:a16="http://schemas.microsoft.com/office/drawing/2014/main" id="{A24AFED9-896A-A0D9-6215-67F453E223F3}"/>
              </a:ext>
            </a:extLst>
          </p:cNvPr>
          <p:cNvSpPr>
            <a:spLocks noGrp="1"/>
          </p:cNvSpPr>
          <p:nvPr>
            <p:ph type="dt" sz="half" idx="10"/>
          </p:nvPr>
        </p:nvSpPr>
        <p:spPr/>
        <p:txBody>
          <a:bodyPr/>
          <a:lstStyle/>
          <a:p>
            <a:fld id="{269EFA54-8AC7-4776-8171-F3C93BC7BD5A}" type="datetime1">
              <a:rPr lang="es-ES" smtClean="0"/>
              <a:t>06/11/2023</a:t>
            </a:fld>
            <a:endParaRPr lang="es-ES"/>
          </a:p>
        </p:txBody>
      </p:sp>
      <p:sp>
        <p:nvSpPr>
          <p:cNvPr id="6" name="Marcador de pie de página 5">
            <a:extLst>
              <a:ext uri="{FF2B5EF4-FFF2-40B4-BE49-F238E27FC236}">
                <a16:creationId xmlns:a16="http://schemas.microsoft.com/office/drawing/2014/main" id="{30B7A712-F4B4-C50A-719F-DFE84E84560F}"/>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629A48F3-A4C0-1AD7-E655-D039310DCDFC}"/>
              </a:ext>
            </a:extLst>
          </p:cNvPr>
          <p:cNvSpPr>
            <a:spLocks noGrp="1"/>
          </p:cNvSpPr>
          <p:nvPr>
            <p:ph type="sldNum" sz="quarter" idx="12"/>
          </p:nvPr>
        </p:nvSpPr>
        <p:spPr/>
        <p:txBody>
          <a:bodyPr/>
          <a:lstStyle/>
          <a:p>
            <a:fld id="{0530B498-C689-4599-93E2-4FCD09F78740}" type="slidenum">
              <a:rPr lang="es-ES" smtClean="0"/>
              <a:t>‹Nº›</a:t>
            </a:fld>
            <a:endParaRPr lang="es-ES"/>
          </a:p>
        </p:txBody>
      </p:sp>
    </p:spTree>
    <p:extLst>
      <p:ext uri="{BB962C8B-B14F-4D97-AF65-F5344CB8AC3E}">
        <p14:creationId xmlns:p14="http://schemas.microsoft.com/office/powerpoint/2010/main" val="19555200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A3FE144-EB96-EEA9-1100-B85FD8B90FEC}"/>
              </a:ext>
            </a:extLst>
          </p:cNvPr>
          <p:cNvSpPr>
            <a:spLocks noGrp="1"/>
          </p:cNvSpPr>
          <p:nvPr>
            <p:ph type="title"/>
          </p:nvPr>
        </p:nvSpPr>
        <p:spPr>
          <a:xfrm>
            <a:off x="839788" y="365125"/>
            <a:ext cx="10515600" cy="1325563"/>
          </a:xfrm>
        </p:spPr>
        <p:txBody>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6E3C56E0-0F7B-60E2-5508-4A5D3E0E430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6412E17B-F9F1-B4B8-D33C-E4958FCEBD30}"/>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texto 4">
            <a:extLst>
              <a:ext uri="{FF2B5EF4-FFF2-40B4-BE49-F238E27FC236}">
                <a16:creationId xmlns:a16="http://schemas.microsoft.com/office/drawing/2014/main" id="{C29E79EC-BB60-6608-0B0D-AB8925621EB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52953ABB-8C82-80AA-D553-9314F12FAB5A}"/>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Marcador de fecha 6">
            <a:extLst>
              <a:ext uri="{FF2B5EF4-FFF2-40B4-BE49-F238E27FC236}">
                <a16:creationId xmlns:a16="http://schemas.microsoft.com/office/drawing/2014/main" id="{E83EE97F-6761-6717-D585-8466B29883C4}"/>
              </a:ext>
            </a:extLst>
          </p:cNvPr>
          <p:cNvSpPr>
            <a:spLocks noGrp="1"/>
          </p:cNvSpPr>
          <p:nvPr>
            <p:ph type="dt" sz="half" idx="10"/>
          </p:nvPr>
        </p:nvSpPr>
        <p:spPr/>
        <p:txBody>
          <a:bodyPr/>
          <a:lstStyle/>
          <a:p>
            <a:fld id="{1CA3556E-F636-4575-80F7-11C4E8F7D58F}" type="datetime1">
              <a:rPr lang="es-ES" smtClean="0"/>
              <a:t>06/11/2023</a:t>
            </a:fld>
            <a:endParaRPr lang="es-ES"/>
          </a:p>
        </p:txBody>
      </p:sp>
      <p:sp>
        <p:nvSpPr>
          <p:cNvPr id="8" name="Marcador de pie de página 7">
            <a:extLst>
              <a:ext uri="{FF2B5EF4-FFF2-40B4-BE49-F238E27FC236}">
                <a16:creationId xmlns:a16="http://schemas.microsoft.com/office/drawing/2014/main" id="{698E4CC5-F768-C367-6539-6E2AE33862E3}"/>
              </a:ext>
            </a:extLst>
          </p:cNvPr>
          <p:cNvSpPr>
            <a:spLocks noGrp="1"/>
          </p:cNvSpPr>
          <p:nvPr>
            <p:ph type="ftr" sz="quarter" idx="11"/>
          </p:nvPr>
        </p:nvSpPr>
        <p:spPr/>
        <p:txBody>
          <a:bodyPr/>
          <a:lstStyle/>
          <a:p>
            <a:endParaRPr lang="es-ES"/>
          </a:p>
        </p:txBody>
      </p:sp>
      <p:sp>
        <p:nvSpPr>
          <p:cNvPr id="9" name="Marcador de número de diapositiva 8">
            <a:extLst>
              <a:ext uri="{FF2B5EF4-FFF2-40B4-BE49-F238E27FC236}">
                <a16:creationId xmlns:a16="http://schemas.microsoft.com/office/drawing/2014/main" id="{52F24A98-56D0-BD3D-E361-B4EE764AB991}"/>
              </a:ext>
            </a:extLst>
          </p:cNvPr>
          <p:cNvSpPr>
            <a:spLocks noGrp="1"/>
          </p:cNvSpPr>
          <p:nvPr>
            <p:ph type="sldNum" sz="quarter" idx="12"/>
          </p:nvPr>
        </p:nvSpPr>
        <p:spPr/>
        <p:txBody>
          <a:bodyPr/>
          <a:lstStyle/>
          <a:p>
            <a:fld id="{0530B498-C689-4599-93E2-4FCD09F78740}" type="slidenum">
              <a:rPr lang="es-ES" smtClean="0"/>
              <a:t>‹Nº›</a:t>
            </a:fld>
            <a:endParaRPr lang="es-ES"/>
          </a:p>
        </p:txBody>
      </p:sp>
    </p:spTree>
    <p:extLst>
      <p:ext uri="{BB962C8B-B14F-4D97-AF65-F5344CB8AC3E}">
        <p14:creationId xmlns:p14="http://schemas.microsoft.com/office/powerpoint/2010/main" val="36047710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9993744-A9F0-E253-917A-EE02A663D1A8}"/>
              </a:ext>
            </a:extLst>
          </p:cNvPr>
          <p:cNvSpPr>
            <a:spLocks noGrp="1"/>
          </p:cNvSpPr>
          <p:nvPr>
            <p:ph type="title"/>
          </p:nvPr>
        </p:nvSpPr>
        <p:spPr/>
        <p:txBody>
          <a:bodyPr/>
          <a:lstStyle/>
          <a:p>
            <a:r>
              <a:rPr lang="es-ES"/>
              <a:t>Haga clic para modificar el estilo de título del patrón</a:t>
            </a:r>
          </a:p>
        </p:txBody>
      </p:sp>
      <p:sp>
        <p:nvSpPr>
          <p:cNvPr id="3" name="Marcador de fecha 2">
            <a:extLst>
              <a:ext uri="{FF2B5EF4-FFF2-40B4-BE49-F238E27FC236}">
                <a16:creationId xmlns:a16="http://schemas.microsoft.com/office/drawing/2014/main" id="{304BE1A3-CFC6-8A7D-2785-D7910646B0EC}"/>
              </a:ext>
            </a:extLst>
          </p:cNvPr>
          <p:cNvSpPr>
            <a:spLocks noGrp="1"/>
          </p:cNvSpPr>
          <p:nvPr>
            <p:ph type="dt" sz="half" idx="10"/>
          </p:nvPr>
        </p:nvSpPr>
        <p:spPr/>
        <p:txBody>
          <a:bodyPr/>
          <a:lstStyle/>
          <a:p>
            <a:fld id="{55F2FFAF-9A13-4B9A-B469-F05E4AEBAB05}" type="datetime1">
              <a:rPr lang="es-ES" smtClean="0"/>
              <a:t>06/11/2023</a:t>
            </a:fld>
            <a:endParaRPr lang="es-ES"/>
          </a:p>
        </p:txBody>
      </p:sp>
      <p:sp>
        <p:nvSpPr>
          <p:cNvPr id="4" name="Marcador de pie de página 3">
            <a:extLst>
              <a:ext uri="{FF2B5EF4-FFF2-40B4-BE49-F238E27FC236}">
                <a16:creationId xmlns:a16="http://schemas.microsoft.com/office/drawing/2014/main" id="{A3C10A9D-4620-12E0-635E-BC64712E498A}"/>
              </a:ext>
            </a:extLst>
          </p:cNvPr>
          <p:cNvSpPr>
            <a:spLocks noGrp="1"/>
          </p:cNvSpPr>
          <p:nvPr>
            <p:ph type="ftr" sz="quarter" idx="11"/>
          </p:nvPr>
        </p:nvSpPr>
        <p:spPr/>
        <p:txBody>
          <a:bodyPr/>
          <a:lstStyle/>
          <a:p>
            <a:endParaRPr lang="es-ES"/>
          </a:p>
        </p:txBody>
      </p:sp>
      <p:sp>
        <p:nvSpPr>
          <p:cNvPr id="5" name="Marcador de número de diapositiva 4">
            <a:extLst>
              <a:ext uri="{FF2B5EF4-FFF2-40B4-BE49-F238E27FC236}">
                <a16:creationId xmlns:a16="http://schemas.microsoft.com/office/drawing/2014/main" id="{04FEE43F-6AA0-6B17-89B7-B2A3C9E272CD}"/>
              </a:ext>
            </a:extLst>
          </p:cNvPr>
          <p:cNvSpPr>
            <a:spLocks noGrp="1"/>
          </p:cNvSpPr>
          <p:nvPr>
            <p:ph type="sldNum" sz="quarter" idx="12"/>
          </p:nvPr>
        </p:nvSpPr>
        <p:spPr/>
        <p:txBody>
          <a:bodyPr/>
          <a:lstStyle/>
          <a:p>
            <a:fld id="{0530B498-C689-4599-93E2-4FCD09F78740}" type="slidenum">
              <a:rPr lang="es-ES" smtClean="0"/>
              <a:t>‹Nº›</a:t>
            </a:fld>
            <a:endParaRPr lang="es-ES"/>
          </a:p>
        </p:txBody>
      </p:sp>
    </p:spTree>
    <p:extLst>
      <p:ext uri="{BB962C8B-B14F-4D97-AF65-F5344CB8AC3E}">
        <p14:creationId xmlns:p14="http://schemas.microsoft.com/office/powerpoint/2010/main" val="29335763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DB29B08B-070F-7128-A757-6933015A3DD9}"/>
              </a:ext>
            </a:extLst>
          </p:cNvPr>
          <p:cNvSpPr>
            <a:spLocks noGrp="1"/>
          </p:cNvSpPr>
          <p:nvPr>
            <p:ph type="dt" sz="half" idx="10"/>
          </p:nvPr>
        </p:nvSpPr>
        <p:spPr/>
        <p:txBody>
          <a:bodyPr/>
          <a:lstStyle/>
          <a:p>
            <a:fld id="{7C1F8471-7B0D-4228-940F-4F64CC9639E2}" type="datetime1">
              <a:rPr lang="es-ES" smtClean="0"/>
              <a:t>06/11/2023</a:t>
            </a:fld>
            <a:endParaRPr lang="es-ES"/>
          </a:p>
        </p:txBody>
      </p:sp>
      <p:sp>
        <p:nvSpPr>
          <p:cNvPr id="3" name="Marcador de pie de página 2">
            <a:extLst>
              <a:ext uri="{FF2B5EF4-FFF2-40B4-BE49-F238E27FC236}">
                <a16:creationId xmlns:a16="http://schemas.microsoft.com/office/drawing/2014/main" id="{24EE56C0-FED0-C50D-11E3-E69826E7C137}"/>
              </a:ext>
            </a:extLst>
          </p:cNvPr>
          <p:cNvSpPr>
            <a:spLocks noGrp="1"/>
          </p:cNvSpPr>
          <p:nvPr>
            <p:ph type="ftr" sz="quarter" idx="11"/>
          </p:nvPr>
        </p:nvSpPr>
        <p:spPr/>
        <p:txBody>
          <a:bodyPr/>
          <a:lstStyle/>
          <a:p>
            <a:endParaRPr lang="es-ES"/>
          </a:p>
        </p:txBody>
      </p:sp>
      <p:sp>
        <p:nvSpPr>
          <p:cNvPr id="4" name="Marcador de número de diapositiva 3">
            <a:extLst>
              <a:ext uri="{FF2B5EF4-FFF2-40B4-BE49-F238E27FC236}">
                <a16:creationId xmlns:a16="http://schemas.microsoft.com/office/drawing/2014/main" id="{64E870DF-8526-FA34-FE01-828748F4D48E}"/>
              </a:ext>
            </a:extLst>
          </p:cNvPr>
          <p:cNvSpPr>
            <a:spLocks noGrp="1"/>
          </p:cNvSpPr>
          <p:nvPr>
            <p:ph type="sldNum" sz="quarter" idx="12"/>
          </p:nvPr>
        </p:nvSpPr>
        <p:spPr/>
        <p:txBody>
          <a:bodyPr/>
          <a:lstStyle/>
          <a:p>
            <a:fld id="{0530B498-C689-4599-93E2-4FCD09F78740}" type="slidenum">
              <a:rPr lang="es-ES" smtClean="0"/>
              <a:t>‹Nº›</a:t>
            </a:fld>
            <a:endParaRPr lang="es-ES"/>
          </a:p>
        </p:txBody>
      </p:sp>
    </p:spTree>
    <p:extLst>
      <p:ext uri="{BB962C8B-B14F-4D97-AF65-F5344CB8AC3E}">
        <p14:creationId xmlns:p14="http://schemas.microsoft.com/office/powerpoint/2010/main" val="25923404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567213C-79C5-459C-5140-FA864E3FB12C}"/>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456EEC7E-86C6-FA30-647A-117F1E14250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texto 3">
            <a:extLst>
              <a:ext uri="{FF2B5EF4-FFF2-40B4-BE49-F238E27FC236}">
                <a16:creationId xmlns:a16="http://schemas.microsoft.com/office/drawing/2014/main" id="{F00D5FD1-55AC-7EA6-FBAD-D0B2418EC04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52354DF0-7C63-5FE1-E818-035276367AE0}"/>
              </a:ext>
            </a:extLst>
          </p:cNvPr>
          <p:cNvSpPr>
            <a:spLocks noGrp="1"/>
          </p:cNvSpPr>
          <p:nvPr>
            <p:ph type="dt" sz="half" idx="10"/>
          </p:nvPr>
        </p:nvSpPr>
        <p:spPr/>
        <p:txBody>
          <a:bodyPr/>
          <a:lstStyle/>
          <a:p>
            <a:fld id="{84F71ACD-2C39-42A0-B713-EADF997C75D4}" type="datetime1">
              <a:rPr lang="es-ES" smtClean="0"/>
              <a:t>06/11/2023</a:t>
            </a:fld>
            <a:endParaRPr lang="es-ES"/>
          </a:p>
        </p:txBody>
      </p:sp>
      <p:sp>
        <p:nvSpPr>
          <p:cNvPr id="6" name="Marcador de pie de página 5">
            <a:extLst>
              <a:ext uri="{FF2B5EF4-FFF2-40B4-BE49-F238E27FC236}">
                <a16:creationId xmlns:a16="http://schemas.microsoft.com/office/drawing/2014/main" id="{A030C664-DB6C-127D-52E8-661147D31535}"/>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492D64B9-911C-0D56-1C1F-DDE0CA4DAE6C}"/>
              </a:ext>
            </a:extLst>
          </p:cNvPr>
          <p:cNvSpPr>
            <a:spLocks noGrp="1"/>
          </p:cNvSpPr>
          <p:nvPr>
            <p:ph type="sldNum" sz="quarter" idx="12"/>
          </p:nvPr>
        </p:nvSpPr>
        <p:spPr/>
        <p:txBody>
          <a:bodyPr/>
          <a:lstStyle/>
          <a:p>
            <a:fld id="{0530B498-C689-4599-93E2-4FCD09F78740}" type="slidenum">
              <a:rPr lang="es-ES" smtClean="0"/>
              <a:t>‹Nº›</a:t>
            </a:fld>
            <a:endParaRPr lang="es-ES"/>
          </a:p>
        </p:txBody>
      </p:sp>
    </p:spTree>
    <p:extLst>
      <p:ext uri="{BB962C8B-B14F-4D97-AF65-F5344CB8AC3E}">
        <p14:creationId xmlns:p14="http://schemas.microsoft.com/office/powerpoint/2010/main" val="10985082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C600336-41C9-D493-569E-4CA989629699}"/>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posición de imagen 2">
            <a:extLst>
              <a:ext uri="{FF2B5EF4-FFF2-40B4-BE49-F238E27FC236}">
                <a16:creationId xmlns:a16="http://schemas.microsoft.com/office/drawing/2014/main" id="{7E0788AF-AF64-5BA7-24E1-C7FF4690511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Marcador de texto 3">
            <a:extLst>
              <a:ext uri="{FF2B5EF4-FFF2-40B4-BE49-F238E27FC236}">
                <a16:creationId xmlns:a16="http://schemas.microsoft.com/office/drawing/2014/main" id="{DF82029C-5F9E-6343-ADC1-680C92CB0F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F99F9155-63BF-4FD6-D9AB-978E94E82C7F}"/>
              </a:ext>
            </a:extLst>
          </p:cNvPr>
          <p:cNvSpPr>
            <a:spLocks noGrp="1"/>
          </p:cNvSpPr>
          <p:nvPr>
            <p:ph type="dt" sz="half" idx="10"/>
          </p:nvPr>
        </p:nvSpPr>
        <p:spPr/>
        <p:txBody>
          <a:bodyPr/>
          <a:lstStyle/>
          <a:p>
            <a:fld id="{7BD12435-62D0-4D12-83D4-B802DB631901}" type="datetime1">
              <a:rPr lang="es-ES" smtClean="0"/>
              <a:t>06/11/2023</a:t>
            </a:fld>
            <a:endParaRPr lang="es-ES"/>
          </a:p>
        </p:txBody>
      </p:sp>
      <p:sp>
        <p:nvSpPr>
          <p:cNvPr id="6" name="Marcador de pie de página 5">
            <a:extLst>
              <a:ext uri="{FF2B5EF4-FFF2-40B4-BE49-F238E27FC236}">
                <a16:creationId xmlns:a16="http://schemas.microsoft.com/office/drawing/2014/main" id="{B28C1776-6549-8F93-52F7-E4C631CA392D}"/>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89E42222-2C7B-71EF-1B23-FD2341F6B5AC}"/>
              </a:ext>
            </a:extLst>
          </p:cNvPr>
          <p:cNvSpPr>
            <a:spLocks noGrp="1"/>
          </p:cNvSpPr>
          <p:nvPr>
            <p:ph type="sldNum" sz="quarter" idx="12"/>
          </p:nvPr>
        </p:nvSpPr>
        <p:spPr/>
        <p:txBody>
          <a:bodyPr/>
          <a:lstStyle/>
          <a:p>
            <a:fld id="{0530B498-C689-4599-93E2-4FCD09F78740}" type="slidenum">
              <a:rPr lang="es-ES" smtClean="0"/>
              <a:t>‹Nº›</a:t>
            </a:fld>
            <a:endParaRPr lang="es-ES"/>
          </a:p>
        </p:txBody>
      </p:sp>
    </p:spTree>
    <p:extLst>
      <p:ext uri="{BB962C8B-B14F-4D97-AF65-F5344CB8AC3E}">
        <p14:creationId xmlns:p14="http://schemas.microsoft.com/office/powerpoint/2010/main" val="21416226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FB57ECFF-E7FE-0C90-5C8C-3A4E8E03733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9F852FEA-EC3B-9F2F-9FEA-1A75D65D710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E99394C0-AD5A-3E22-9D37-29A438DB0E8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5221BB8-6630-4C31-B5D3-E81A804A4A60}" type="datetime1">
              <a:rPr lang="es-ES" smtClean="0"/>
              <a:t>06/11/2023</a:t>
            </a:fld>
            <a:endParaRPr lang="es-ES"/>
          </a:p>
        </p:txBody>
      </p:sp>
      <p:sp>
        <p:nvSpPr>
          <p:cNvPr id="5" name="Marcador de pie de página 4">
            <a:extLst>
              <a:ext uri="{FF2B5EF4-FFF2-40B4-BE49-F238E27FC236}">
                <a16:creationId xmlns:a16="http://schemas.microsoft.com/office/drawing/2014/main" id="{CFC22430-F3D5-BA48-4398-73CA97697F6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Marcador de número de diapositiva 5">
            <a:extLst>
              <a:ext uri="{FF2B5EF4-FFF2-40B4-BE49-F238E27FC236}">
                <a16:creationId xmlns:a16="http://schemas.microsoft.com/office/drawing/2014/main" id="{A7A2DAA5-BAE8-43C0-5657-3AC6A768BF3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530B498-C689-4599-93E2-4FCD09F78740}" type="slidenum">
              <a:rPr lang="es-ES" smtClean="0"/>
              <a:t>‹Nº›</a:t>
            </a:fld>
            <a:endParaRPr lang="es-ES"/>
          </a:p>
        </p:txBody>
      </p:sp>
    </p:spTree>
    <p:extLst>
      <p:ext uri="{BB962C8B-B14F-4D97-AF65-F5344CB8AC3E}">
        <p14:creationId xmlns:p14="http://schemas.microsoft.com/office/powerpoint/2010/main" val="387160044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www.youtube.com/watch?v=mK8H9lY2xcM"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15.png"/><Relationship Id="rId5" Type="http://schemas.openxmlformats.org/officeDocument/2006/relationships/image" Target="../media/image14.wmf"/><Relationship Id="rId4" Type="http://schemas.openxmlformats.org/officeDocument/2006/relationships/oleObject" Target="../embeddings/oleObject2.bin"/></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vmlDrawing" Target="../drawings/vmlDrawing3.vml"/><Relationship Id="rId5" Type="http://schemas.openxmlformats.org/officeDocument/2006/relationships/image" Target="../media/image16.png"/><Relationship Id="rId4" Type="http://schemas.openxmlformats.org/officeDocument/2006/relationships/oleObject" Target="../embeddings/oleObject3.bin"/></Relationships>
</file>

<file path=ppt/slides/_rels/slide2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3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hyperlink" Target="Recursos/Ejercicio_HTML/index.html" TargetMode="Externa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hyperlink" Target="https://www.hubspot.es/products/marketing/landing-pages?hubs_post=blog.hubspot.es/website/diferencia-pagina-web-sitio-web&amp;hubs_post-cta=landing%20pages"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4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4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2.png"/></Relationships>
</file>

<file path=ppt/slides/_rels/slide4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2.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5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51.png"/></Relationships>
</file>

<file path=ppt/slides/_rels/slide5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6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6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hyperlink" Target="Recursos/Ejercicios_CSS/Ejercicio1_CodigoBase.txt" TargetMode="External"/><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hyperlink" Target="Recursos/Ejercicios_CSS/Ejericio2_CodigoBase.txt" TargetMode="External"/><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2.wmf"/><Relationship Id="rId3" Type="http://schemas.openxmlformats.org/officeDocument/2006/relationships/notesSlide" Target="../notesSlides/notesSlide2.xml"/><Relationship Id="rId7"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hyperlink" Target="https://codingpotions.com/javascript" TargetMode="External"/><Relationship Id="rId5" Type="http://schemas.openxmlformats.org/officeDocument/2006/relationships/hyperlink" Target="https://codingpotions.com/css" TargetMode="External"/><Relationship Id="rId4" Type="http://schemas.openxmlformats.org/officeDocument/2006/relationships/hyperlink" Target="https://codingpotions.com/html" TargetMode="External"/></Relationships>
</file>

<file path=ppt/slides/_rels/slide70.xml.rels><?xml version="1.0" encoding="UTF-8" standalone="yes"?>
<Relationships xmlns="http://schemas.openxmlformats.org/package/2006/relationships"><Relationship Id="rId3" Type="http://schemas.openxmlformats.org/officeDocument/2006/relationships/hyperlink" Target="Recursos/Ejercicios_CSS/Ejercicio3_CodigoBase.txt" TargetMode="External"/><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hyperlink" Target="Recursos/Ejercicios_CSS/Ejercicio4_CodigoBase.txt" TargetMode="Externa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hyperlink" Target="Recursos/Ejercicios_CSS/Ejercicio5_CodigoBase.txt" TargetMode="External"/></Relationships>
</file>

<file path=ppt/slides/_rels/slide7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hyperlink" Target="Recursos/Ejercicios_CSS/Ejercicio4_CodigoBase.txt" TargetMode="Externa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hyperlink" Target="Recursos/Ejercicios_CSS/Ejercicio7_CodigoBase.txt" TargetMode="Externa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hyperlink" Target="Recursos/Ejercicios_CSS/Ejercicio8.CodigoBase.txt" TargetMode="External"/></Relationships>
</file>

<file path=ppt/slides/_rels/slide8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hyperlink" Target="Recursos/Ejercicios_CSS/Ejericio10_C&#243;digoBase.txt" TargetMode="External"/><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hyperlink" Target="https://www.youtube.com/watch?v=mK8H9lY2xcM" TargetMode="External"/><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hyperlink" Target="https://code.visualstudio.com/" TargetMode="External"/><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3CF6720-98E9-BCA0-0EE7-65B8F383C487}"/>
              </a:ext>
            </a:extLst>
          </p:cNvPr>
          <p:cNvSpPr>
            <a:spLocks noGrp="1"/>
          </p:cNvSpPr>
          <p:nvPr>
            <p:ph type="ctrTitle"/>
          </p:nvPr>
        </p:nvSpPr>
        <p:spPr/>
        <p:txBody>
          <a:bodyPr>
            <a:normAutofit/>
          </a:bodyPr>
          <a:lstStyle/>
          <a:p>
            <a:r>
              <a:rPr lang="en-CA" sz="4800" b="1" dirty="0" err="1"/>
              <a:t>Tema</a:t>
            </a:r>
            <a:r>
              <a:rPr lang="en-CA" sz="4800" b="1" dirty="0"/>
              <a:t> 1. </a:t>
            </a:r>
            <a:r>
              <a:rPr lang="es-ES" sz="4800" b="1" dirty="0">
                <a:solidFill>
                  <a:schemeClr val="tx1"/>
                </a:solidFill>
              </a:rPr>
              <a:t>Introducción al desarrollo web [</a:t>
            </a:r>
            <a:r>
              <a:rPr lang="es-ES" sz="4800" b="1" dirty="0"/>
              <a:t>HTML y CSS</a:t>
            </a:r>
            <a:r>
              <a:rPr lang="es-ES" sz="4800" b="1" dirty="0">
                <a:solidFill>
                  <a:schemeClr val="tx1"/>
                </a:solidFill>
              </a:rPr>
              <a:t>]</a:t>
            </a:r>
            <a:endParaRPr lang="es-ES" sz="4800" b="1" dirty="0"/>
          </a:p>
        </p:txBody>
      </p:sp>
      <p:sp>
        <p:nvSpPr>
          <p:cNvPr id="3" name="Subtítulo 2">
            <a:extLst>
              <a:ext uri="{FF2B5EF4-FFF2-40B4-BE49-F238E27FC236}">
                <a16:creationId xmlns:a16="http://schemas.microsoft.com/office/drawing/2014/main" id="{DEAD2A35-28C2-FA08-138E-61B751595808}"/>
              </a:ext>
            </a:extLst>
          </p:cNvPr>
          <p:cNvSpPr>
            <a:spLocks noGrp="1"/>
          </p:cNvSpPr>
          <p:nvPr>
            <p:ph type="subTitle" idx="1"/>
          </p:nvPr>
        </p:nvSpPr>
        <p:spPr>
          <a:xfrm>
            <a:off x="1524000" y="4393579"/>
            <a:ext cx="9144000" cy="1773043"/>
          </a:xfrm>
        </p:spPr>
        <p:txBody>
          <a:bodyPr>
            <a:normAutofit/>
          </a:bodyPr>
          <a:lstStyle/>
          <a:p>
            <a:r>
              <a:rPr lang="es-ES" dirty="0"/>
              <a:t>Objetivo:  Desarrollar páginas web sencillas con HTML y CSS.</a:t>
            </a:r>
          </a:p>
          <a:p>
            <a:pPr algn="l"/>
            <a:r>
              <a:rPr lang="es-ES" dirty="0"/>
              <a:t>Recurso: </a:t>
            </a:r>
            <a:r>
              <a:rPr lang="es-ES" b="0" i="0" u="none" strike="noStrike" baseline="0" dirty="0">
                <a:solidFill>
                  <a:srgbClr val="000000"/>
                </a:solidFill>
                <a:latin typeface="Calibri" panose="020F0502020204030204" pitchFamily="34" charset="0"/>
                <a:hlinkClick r:id="rId3"/>
              </a:rPr>
              <a:t>https://www.youtube.com/watch?v=mK8H9lY2xcM</a:t>
            </a:r>
            <a:endParaRPr lang="es-ES" b="0" i="0" u="none" strike="noStrike" baseline="0" dirty="0">
              <a:solidFill>
                <a:srgbClr val="000000"/>
              </a:solidFill>
              <a:latin typeface="Calibri" panose="020F0502020204030204" pitchFamily="34" charset="0"/>
            </a:endParaRPr>
          </a:p>
          <a:p>
            <a:pPr algn="l"/>
            <a:r>
              <a:rPr lang="es-ES" dirty="0">
                <a:solidFill>
                  <a:srgbClr val="000000"/>
                </a:solidFill>
                <a:latin typeface="Calibri" panose="020F0502020204030204" pitchFamily="34" charset="0"/>
              </a:rPr>
              <a:t>Tiempo estimado: 3horas</a:t>
            </a:r>
            <a:endParaRPr lang="es-ES" b="0" i="0" u="none" strike="noStrike" baseline="0" dirty="0">
              <a:solidFill>
                <a:srgbClr val="000000"/>
              </a:solidFill>
              <a:latin typeface="Calibri" panose="020F0502020204030204" pitchFamily="34" charset="0"/>
            </a:endParaRPr>
          </a:p>
          <a:p>
            <a:pPr algn="l"/>
            <a:endParaRPr lang="es-ES" sz="4400" dirty="0">
              <a:solidFill>
                <a:srgbClr val="000000"/>
              </a:solidFill>
              <a:latin typeface="Calibri" panose="020F0502020204030204" pitchFamily="34" charset="0"/>
            </a:endParaRPr>
          </a:p>
          <a:p>
            <a:pPr algn="l"/>
            <a:endParaRPr lang="es-ES" sz="4400" dirty="0"/>
          </a:p>
          <a:p>
            <a:endParaRPr lang="es-ES" sz="2800" dirty="0"/>
          </a:p>
          <a:p>
            <a:endParaRPr lang="es-ES" sz="2800" dirty="0"/>
          </a:p>
        </p:txBody>
      </p:sp>
      <p:sp>
        <p:nvSpPr>
          <p:cNvPr id="5" name="Rectángulo 4">
            <a:extLst>
              <a:ext uri="{FF2B5EF4-FFF2-40B4-BE49-F238E27FC236}">
                <a16:creationId xmlns:a16="http://schemas.microsoft.com/office/drawing/2014/main" id="{4CC23092-EBD2-5D32-2920-BB8D90EE3F09}"/>
              </a:ext>
            </a:extLst>
          </p:cNvPr>
          <p:cNvSpPr/>
          <p:nvPr/>
        </p:nvSpPr>
        <p:spPr>
          <a:xfrm>
            <a:off x="0" y="1"/>
            <a:ext cx="12192000" cy="990738"/>
          </a:xfrm>
          <a:prstGeom prst="rect">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2800" b="1" dirty="0" err="1">
                <a:solidFill>
                  <a:schemeClr val="bg1"/>
                </a:solidFill>
              </a:rPr>
              <a:t>Módulo</a:t>
            </a:r>
            <a:r>
              <a:rPr lang="en-CA" sz="2800" b="1" dirty="0">
                <a:solidFill>
                  <a:schemeClr val="bg1"/>
                </a:solidFill>
              </a:rPr>
              <a:t> 1. </a:t>
            </a:r>
            <a:r>
              <a:rPr lang="es-ES" sz="2800" b="1" dirty="0">
                <a:solidFill>
                  <a:schemeClr val="bg1"/>
                </a:solidFill>
              </a:rPr>
              <a:t>Introducción al desarrollo web [HTML,  CSS y </a:t>
            </a:r>
            <a:r>
              <a:rPr lang="es-ES" sz="2800" b="1" dirty="0" err="1">
                <a:solidFill>
                  <a:schemeClr val="bg1"/>
                </a:solidFill>
              </a:rPr>
              <a:t>Javascript</a:t>
            </a:r>
            <a:r>
              <a:rPr lang="es-ES" sz="2800" b="1" dirty="0">
                <a:solidFill>
                  <a:schemeClr val="bg1"/>
                </a:solidFill>
              </a:rPr>
              <a:t>]</a:t>
            </a:r>
            <a:endParaRPr lang="es-ES" sz="2800" dirty="0">
              <a:solidFill>
                <a:schemeClr val="bg1"/>
              </a:solidFill>
            </a:endParaRPr>
          </a:p>
        </p:txBody>
      </p:sp>
      <p:sp>
        <p:nvSpPr>
          <p:cNvPr id="8" name="Marcador de número de diapositiva 7">
            <a:extLst>
              <a:ext uri="{FF2B5EF4-FFF2-40B4-BE49-F238E27FC236}">
                <a16:creationId xmlns:a16="http://schemas.microsoft.com/office/drawing/2014/main" id="{A9BB2E7B-5F77-F36F-D992-11A84544D28A}"/>
              </a:ext>
            </a:extLst>
          </p:cNvPr>
          <p:cNvSpPr>
            <a:spLocks noGrp="1"/>
          </p:cNvSpPr>
          <p:nvPr>
            <p:ph type="sldNum" sz="quarter" idx="12"/>
          </p:nvPr>
        </p:nvSpPr>
        <p:spPr/>
        <p:txBody>
          <a:bodyPr/>
          <a:lstStyle/>
          <a:p>
            <a:fld id="{0530B498-C689-4599-93E2-4FCD09F78740}" type="slidenum">
              <a:rPr lang="es-ES" smtClean="0"/>
              <a:t>1</a:t>
            </a:fld>
            <a:endParaRPr lang="es-ES"/>
          </a:p>
        </p:txBody>
      </p:sp>
    </p:spTree>
    <p:extLst>
      <p:ext uri="{BB962C8B-B14F-4D97-AF65-F5344CB8AC3E}">
        <p14:creationId xmlns:p14="http://schemas.microsoft.com/office/powerpoint/2010/main" val="22483705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Instalar extensión Live server</a:t>
            </a:r>
          </a:p>
        </p:txBody>
      </p:sp>
      <p:sp>
        <p:nvSpPr>
          <p:cNvPr id="3" name="Marcador de contenido 2"/>
          <p:cNvSpPr>
            <a:spLocks noGrp="1"/>
          </p:cNvSpPr>
          <p:nvPr>
            <p:ph idx="1"/>
          </p:nvPr>
        </p:nvSpPr>
        <p:spPr/>
        <p:txBody>
          <a:bodyPr/>
          <a:lstStyle/>
          <a:p>
            <a:r>
              <a:rPr lang="es-ES" dirty="0"/>
              <a:t>Esta extensión </a:t>
            </a:r>
            <a:r>
              <a:rPr lang="en-US" dirty="0" err="1"/>
              <a:t>permire</a:t>
            </a:r>
            <a:r>
              <a:rPr lang="en-US" dirty="0"/>
              <a:t> </a:t>
            </a:r>
            <a:r>
              <a:rPr lang="en-US" dirty="0" err="1"/>
              <a:t>iniciar</a:t>
            </a:r>
            <a:r>
              <a:rPr lang="en-US" dirty="0"/>
              <a:t>  un </a:t>
            </a:r>
            <a:r>
              <a:rPr lang="en-US" dirty="0" err="1"/>
              <a:t>servidor</a:t>
            </a:r>
            <a:r>
              <a:rPr lang="en-US" dirty="0"/>
              <a:t> de </a:t>
            </a:r>
            <a:r>
              <a:rPr lang="en-US" dirty="0" err="1"/>
              <a:t>desarrollo</a:t>
            </a:r>
            <a:r>
              <a:rPr lang="en-US" dirty="0"/>
              <a:t> local con </a:t>
            </a:r>
            <a:r>
              <a:rPr lang="en-US" dirty="0" err="1"/>
              <a:t>los</a:t>
            </a:r>
            <a:r>
              <a:rPr lang="en-US" dirty="0"/>
              <a:t> </a:t>
            </a:r>
            <a:r>
              <a:rPr lang="en-US" dirty="0" err="1"/>
              <a:t>cambios</a:t>
            </a:r>
            <a:r>
              <a:rPr lang="en-US" dirty="0"/>
              <a:t> </a:t>
            </a:r>
            <a:r>
              <a:rPr lang="en-US" dirty="0" err="1"/>
              <a:t>realizados</a:t>
            </a:r>
            <a:r>
              <a:rPr lang="en-US" dirty="0"/>
              <a:t> a la </a:t>
            </a:r>
            <a:r>
              <a:rPr lang="en-US" dirty="0" err="1"/>
              <a:t>página</a:t>
            </a:r>
            <a:r>
              <a:rPr lang="en-US" dirty="0"/>
              <a:t>.</a:t>
            </a:r>
          </a:p>
          <a:p>
            <a:pPr marL="0" indent="0">
              <a:buNone/>
            </a:pPr>
            <a:endParaRPr lang="es-ES" dirty="0"/>
          </a:p>
        </p:txBody>
      </p:sp>
      <p:sp>
        <p:nvSpPr>
          <p:cNvPr id="4" name="Marcador de número de diapositiva 3"/>
          <p:cNvSpPr>
            <a:spLocks noGrp="1"/>
          </p:cNvSpPr>
          <p:nvPr>
            <p:ph type="sldNum" sz="quarter" idx="12"/>
          </p:nvPr>
        </p:nvSpPr>
        <p:spPr/>
        <p:txBody>
          <a:bodyPr/>
          <a:lstStyle/>
          <a:p>
            <a:fld id="{0530B498-C689-4599-93E2-4FCD09F78740}" type="slidenum">
              <a:rPr lang="es-ES" smtClean="0"/>
              <a:t>10</a:t>
            </a:fld>
            <a:endParaRPr lang="es-ES"/>
          </a:p>
        </p:txBody>
      </p:sp>
      <p:pic>
        <p:nvPicPr>
          <p:cNvPr id="7" name="Imagen 6"/>
          <p:cNvPicPr>
            <a:picLocks noChangeAspect="1"/>
          </p:cNvPicPr>
          <p:nvPr/>
        </p:nvPicPr>
        <p:blipFill>
          <a:blip r:embed="rId2"/>
          <a:stretch>
            <a:fillRect/>
          </a:stretch>
        </p:blipFill>
        <p:spPr>
          <a:xfrm>
            <a:off x="652030" y="3169573"/>
            <a:ext cx="11220450" cy="2247900"/>
          </a:xfrm>
          <a:prstGeom prst="rect">
            <a:avLst/>
          </a:prstGeom>
        </p:spPr>
      </p:pic>
    </p:spTree>
    <p:extLst>
      <p:ext uri="{BB962C8B-B14F-4D97-AF65-F5344CB8AC3E}">
        <p14:creationId xmlns:p14="http://schemas.microsoft.com/office/powerpoint/2010/main" val="34736229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124909A5-AB47-0379-BA8B-F7FCA9A278BB}"/>
              </a:ext>
            </a:extLst>
          </p:cNvPr>
          <p:cNvSpPr>
            <a:spLocks noGrp="1"/>
          </p:cNvSpPr>
          <p:nvPr>
            <p:ph idx="1"/>
          </p:nvPr>
        </p:nvSpPr>
        <p:spPr/>
        <p:txBody>
          <a:bodyPr>
            <a:normAutofit lnSpcReduction="10000"/>
          </a:bodyPr>
          <a:lstStyle/>
          <a:p>
            <a:pPr algn="just"/>
            <a:r>
              <a:rPr lang="es-ES_tradnl" dirty="0"/>
              <a:t>HTML son las siglas de </a:t>
            </a:r>
            <a:r>
              <a:rPr lang="es-ES_tradnl" i="1" dirty="0" err="1"/>
              <a:t>HyperText</a:t>
            </a:r>
            <a:r>
              <a:rPr lang="es-ES_tradnl" i="1" dirty="0"/>
              <a:t> </a:t>
            </a:r>
            <a:r>
              <a:rPr lang="es-ES_tradnl" i="1" dirty="0" err="1"/>
              <a:t>Markup</a:t>
            </a:r>
            <a:r>
              <a:rPr lang="es-ES_tradnl" i="1" dirty="0"/>
              <a:t> </a:t>
            </a:r>
            <a:r>
              <a:rPr lang="es-ES_tradnl" i="1" dirty="0" err="1"/>
              <a:t>Language</a:t>
            </a:r>
            <a:r>
              <a:rPr lang="es-ES_tradnl" dirty="0"/>
              <a:t>, el lenguaje de etiquetas de hipertexto que se utiliza para crear y poder visualizar los contenidos de las páginas web.</a:t>
            </a:r>
          </a:p>
          <a:p>
            <a:pPr algn="just"/>
            <a:r>
              <a:rPr lang="es-ES_tradnl" dirty="0"/>
              <a:t>HTML es el que permite que un navegador sepa lo que está leyendo y cómo debe mostrarlo al usuario. De esta forma, los navegadores saben donde deben mostrar el texto, donde va una imagen o donde hay un enlace.</a:t>
            </a:r>
          </a:p>
          <a:p>
            <a:pPr algn="just"/>
            <a:r>
              <a:rPr lang="es-ES" dirty="0"/>
              <a:t>Es un lenguaje de marcado, no es un lenguaje de programación. Los lenguajes de marcado ponen entre etiquetas el tipo de contenido, es decir lo que se hace es almacenar el contenido e indicarle que tipo de contenido es para que el navegador sepa interpretarlo.</a:t>
            </a:r>
          </a:p>
        </p:txBody>
      </p:sp>
      <p:sp>
        <p:nvSpPr>
          <p:cNvPr id="5" name="Título 4">
            <a:extLst>
              <a:ext uri="{FF2B5EF4-FFF2-40B4-BE49-F238E27FC236}">
                <a16:creationId xmlns:a16="http://schemas.microsoft.com/office/drawing/2014/main" id="{093A0F30-E966-C25B-37FE-543E00973A35}"/>
              </a:ext>
            </a:extLst>
          </p:cNvPr>
          <p:cNvSpPr>
            <a:spLocks noGrp="1"/>
          </p:cNvSpPr>
          <p:nvPr>
            <p:ph type="title"/>
          </p:nvPr>
        </p:nvSpPr>
        <p:spPr/>
        <p:txBody>
          <a:bodyPr/>
          <a:lstStyle/>
          <a:p>
            <a:endParaRPr lang="es-ES"/>
          </a:p>
        </p:txBody>
      </p:sp>
      <p:sp>
        <p:nvSpPr>
          <p:cNvPr id="6" name="Rectángulo 5">
            <a:extLst>
              <a:ext uri="{FF2B5EF4-FFF2-40B4-BE49-F238E27FC236}">
                <a16:creationId xmlns:a16="http://schemas.microsoft.com/office/drawing/2014/main" id="{A7AC2AA7-5871-0E7E-2681-CFE367D75BF0}"/>
              </a:ext>
            </a:extLst>
          </p:cNvPr>
          <p:cNvSpPr/>
          <p:nvPr/>
        </p:nvSpPr>
        <p:spPr>
          <a:xfrm>
            <a:off x="0" y="0"/>
            <a:ext cx="12192000" cy="1382751"/>
          </a:xfrm>
          <a:prstGeom prst="rect">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90000"/>
              </a:lnSpc>
              <a:spcBef>
                <a:spcPct val="0"/>
              </a:spcBef>
            </a:pPr>
            <a:r>
              <a:rPr lang="es-ES" sz="4800" b="1" dirty="0">
                <a:solidFill>
                  <a:schemeClr val="bg1"/>
                </a:solidFill>
                <a:ea typeface="+mj-ea"/>
                <a:cs typeface="+mj-cs"/>
              </a:rPr>
              <a:t>HTML</a:t>
            </a:r>
          </a:p>
        </p:txBody>
      </p:sp>
      <p:sp>
        <p:nvSpPr>
          <p:cNvPr id="4" name="Marcador de número de diapositiva 3">
            <a:extLst>
              <a:ext uri="{FF2B5EF4-FFF2-40B4-BE49-F238E27FC236}">
                <a16:creationId xmlns:a16="http://schemas.microsoft.com/office/drawing/2014/main" id="{CEE86E11-4B3D-FB21-4A1E-B884738C219E}"/>
              </a:ext>
            </a:extLst>
          </p:cNvPr>
          <p:cNvSpPr>
            <a:spLocks noGrp="1"/>
          </p:cNvSpPr>
          <p:nvPr>
            <p:ph type="sldNum" sz="quarter" idx="12"/>
          </p:nvPr>
        </p:nvSpPr>
        <p:spPr/>
        <p:txBody>
          <a:bodyPr/>
          <a:lstStyle/>
          <a:p>
            <a:fld id="{0530B498-C689-4599-93E2-4FCD09F78740}" type="slidenum">
              <a:rPr lang="es-ES" smtClean="0"/>
              <a:t>11</a:t>
            </a:fld>
            <a:endParaRPr lang="es-ES"/>
          </a:p>
        </p:txBody>
      </p:sp>
    </p:spTree>
    <p:extLst>
      <p:ext uri="{BB962C8B-B14F-4D97-AF65-F5344CB8AC3E}">
        <p14:creationId xmlns:p14="http://schemas.microsoft.com/office/powerpoint/2010/main" val="30773061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0B406DEB-D68C-20C6-6B79-1F65FE61245D}"/>
              </a:ext>
            </a:extLst>
          </p:cNvPr>
          <p:cNvSpPr>
            <a:spLocks noGrp="1"/>
          </p:cNvSpPr>
          <p:nvPr>
            <p:ph idx="1"/>
          </p:nvPr>
        </p:nvSpPr>
        <p:spPr/>
        <p:txBody>
          <a:bodyPr/>
          <a:lstStyle/>
          <a:p>
            <a:pPr algn="just"/>
            <a:r>
              <a:rPr lang="es-ES_tradnl" dirty="0"/>
              <a:t>Es un lenguaje interpretado</a:t>
            </a:r>
          </a:p>
          <a:p>
            <a:pPr algn="just"/>
            <a:endParaRPr lang="es-ES_tradnl" dirty="0"/>
          </a:p>
          <a:p>
            <a:pPr algn="just"/>
            <a:r>
              <a:rPr lang="es-ES_tradnl" dirty="0"/>
              <a:t>Desde su invención HTML ha evolucionado de muchas maneras, hoy esa evolución ha dado tres maneras de escribirlo: </a:t>
            </a:r>
          </a:p>
          <a:p>
            <a:pPr marL="0" indent="0" algn="just">
              <a:buNone/>
            </a:pPr>
            <a:r>
              <a:rPr lang="es-ES_tradnl" dirty="0"/>
              <a:t>    1. HTML estándar, </a:t>
            </a:r>
          </a:p>
          <a:p>
            <a:pPr marL="0" indent="0" algn="just">
              <a:buNone/>
            </a:pPr>
            <a:r>
              <a:rPr lang="es-ES_tradnl" dirty="0"/>
              <a:t>    2. La variante en XML llamada XHTML </a:t>
            </a:r>
          </a:p>
          <a:p>
            <a:pPr marL="0" indent="0" algn="just">
              <a:buNone/>
            </a:pPr>
            <a:r>
              <a:rPr lang="es-ES_tradnl" dirty="0"/>
              <a:t>    3. El nuevo estándar emergente, HTML5.</a:t>
            </a:r>
            <a:endParaRPr lang="es-ES" dirty="0"/>
          </a:p>
          <a:p>
            <a:endParaRPr lang="es-ES" dirty="0"/>
          </a:p>
        </p:txBody>
      </p:sp>
      <p:sp>
        <p:nvSpPr>
          <p:cNvPr id="5" name="Título 4">
            <a:extLst>
              <a:ext uri="{FF2B5EF4-FFF2-40B4-BE49-F238E27FC236}">
                <a16:creationId xmlns:a16="http://schemas.microsoft.com/office/drawing/2014/main" id="{7DD149B6-7931-9FA6-07A5-C06B21359C75}"/>
              </a:ext>
            </a:extLst>
          </p:cNvPr>
          <p:cNvSpPr>
            <a:spLocks noGrp="1"/>
          </p:cNvSpPr>
          <p:nvPr>
            <p:ph type="title"/>
          </p:nvPr>
        </p:nvSpPr>
        <p:spPr/>
        <p:txBody>
          <a:bodyPr/>
          <a:lstStyle/>
          <a:p>
            <a:endParaRPr lang="es-ES"/>
          </a:p>
        </p:txBody>
      </p:sp>
      <p:sp>
        <p:nvSpPr>
          <p:cNvPr id="7" name="Rectángulo 6">
            <a:extLst>
              <a:ext uri="{FF2B5EF4-FFF2-40B4-BE49-F238E27FC236}">
                <a16:creationId xmlns:a16="http://schemas.microsoft.com/office/drawing/2014/main" id="{2969EE0D-52CE-7266-2557-0628FCAE3FA1}"/>
              </a:ext>
            </a:extLst>
          </p:cNvPr>
          <p:cNvSpPr/>
          <p:nvPr/>
        </p:nvSpPr>
        <p:spPr>
          <a:xfrm>
            <a:off x="0" y="0"/>
            <a:ext cx="12192000" cy="1382751"/>
          </a:xfrm>
          <a:prstGeom prst="rect">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90000"/>
              </a:lnSpc>
              <a:spcBef>
                <a:spcPct val="0"/>
              </a:spcBef>
            </a:pPr>
            <a:r>
              <a:rPr lang="es-ES" sz="4800" b="1" dirty="0">
                <a:solidFill>
                  <a:schemeClr val="bg1"/>
                </a:solidFill>
                <a:ea typeface="+mj-ea"/>
                <a:cs typeface="+mj-cs"/>
              </a:rPr>
              <a:t>HTML</a:t>
            </a:r>
          </a:p>
        </p:txBody>
      </p:sp>
      <p:sp>
        <p:nvSpPr>
          <p:cNvPr id="4" name="Marcador de número de diapositiva 3">
            <a:extLst>
              <a:ext uri="{FF2B5EF4-FFF2-40B4-BE49-F238E27FC236}">
                <a16:creationId xmlns:a16="http://schemas.microsoft.com/office/drawing/2014/main" id="{C633D909-8B3D-D9EA-0038-44A6E7A3EBC5}"/>
              </a:ext>
            </a:extLst>
          </p:cNvPr>
          <p:cNvSpPr>
            <a:spLocks noGrp="1"/>
          </p:cNvSpPr>
          <p:nvPr>
            <p:ph type="sldNum" sz="quarter" idx="12"/>
          </p:nvPr>
        </p:nvSpPr>
        <p:spPr/>
        <p:txBody>
          <a:bodyPr/>
          <a:lstStyle/>
          <a:p>
            <a:fld id="{0530B498-C689-4599-93E2-4FCD09F78740}" type="slidenum">
              <a:rPr lang="es-ES" smtClean="0"/>
              <a:t>12</a:t>
            </a:fld>
            <a:endParaRPr lang="es-ES"/>
          </a:p>
        </p:txBody>
      </p:sp>
    </p:spTree>
    <p:extLst>
      <p:ext uri="{BB962C8B-B14F-4D97-AF65-F5344CB8AC3E}">
        <p14:creationId xmlns:p14="http://schemas.microsoft.com/office/powerpoint/2010/main" val="12075192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51DD5FF-BDA2-3D6F-60DD-9D5EB7F2FA2D}"/>
              </a:ext>
            </a:extLst>
          </p:cNvPr>
          <p:cNvSpPr>
            <a:spLocks noGrp="1"/>
          </p:cNvSpPr>
          <p:nvPr>
            <p:ph type="title"/>
          </p:nvPr>
        </p:nvSpPr>
        <p:spPr/>
        <p:txBody>
          <a:bodyPr/>
          <a:lstStyle/>
          <a:p>
            <a:endParaRPr lang="es-ES" dirty="0"/>
          </a:p>
        </p:txBody>
      </p:sp>
      <p:sp>
        <p:nvSpPr>
          <p:cNvPr id="3" name="Marcador de contenido 2">
            <a:extLst>
              <a:ext uri="{FF2B5EF4-FFF2-40B4-BE49-F238E27FC236}">
                <a16:creationId xmlns:a16="http://schemas.microsoft.com/office/drawing/2014/main" id="{94F70A8B-90B9-D6A2-3664-9F7B2E1267B4}"/>
              </a:ext>
            </a:extLst>
          </p:cNvPr>
          <p:cNvSpPr>
            <a:spLocks noGrp="1"/>
          </p:cNvSpPr>
          <p:nvPr>
            <p:ph idx="1"/>
          </p:nvPr>
        </p:nvSpPr>
        <p:spPr/>
        <p:txBody>
          <a:bodyPr/>
          <a:lstStyle/>
          <a:p>
            <a:r>
              <a:rPr lang="es-ES" dirty="0">
                <a:solidFill>
                  <a:srgbClr val="FF0000"/>
                </a:solidFill>
              </a:rPr>
              <a:t>1989</a:t>
            </a:r>
            <a:r>
              <a:rPr lang="es-ES" dirty="0"/>
              <a:t> Inicio de su desarrollo</a:t>
            </a:r>
          </a:p>
          <a:p>
            <a:r>
              <a:rPr lang="es-ES" dirty="0">
                <a:solidFill>
                  <a:srgbClr val="FF0000"/>
                </a:solidFill>
              </a:rPr>
              <a:t>1991</a:t>
            </a:r>
            <a:r>
              <a:rPr lang="es-ES" dirty="0"/>
              <a:t> Lanzamiento de la web</a:t>
            </a:r>
          </a:p>
          <a:p>
            <a:r>
              <a:rPr lang="es-ES" dirty="0">
                <a:solidFill>
                  <a:srgbClr val="FF0000"/>
                </a:solidFill>
              </a:rPr>
              <a:t>1992</a:t>
            </a:r>
            <a:r>
              <a:rPr lang="es-ES" dirty="0"/>
              <a:t> </a:t>
            </a:r>
            <a:r>
              <a:rPr lang="es-ES" dirty="0" err="1"/>
              <a:t>Lanzamieno</a:t>
            </a:r>
            <a:r>
              <a:rPr lang="es-ES" dirty="0"/>
              <a:t> HTML</a:t>
            </a:r>
          </a:p>
          <a:p>
            <a:r>
              <a:rPr lang="es-ES" dirty="0">
                <a:solidFill>
                  <a:srgbClr val="FF0000"/>
                </a:solidFill>
              </a:rPr>
              <a:t>1998</a:t>
            </a:r>
            <a:r>
              <a:rPr lang="es-ES" dirty="0"/>
              <a:t> HTML4</a:t>
            </a:r>
          </a:p>
          <a:p>
            <a:r>
              <a:rPr lang="es-ES" dirty="0">
                <a:solidFill>
                  <a:srgbClr val="FF0000"/>
                </a:solidFill>
              </a:rPr>
              <a:t>1999</a:t>
            </a:r>
            <a:r>
              <a:rPr lang="es-ES" dirty="0"/>
              <a:t> HTML 4.01 – XHTML</a:t>
            </a:r>
          </a:p>
          <a:p>
            <a:r>
              <a:rPr lang="es-ES" dirty="0">
                <a:solidFill>
                  <a:srgbClr val="FF0000"/>
                </a:solidFill>
              </a:rPr>
              <a:t>2014</a:t>
            </a:r>
            <a:r>
              <a:rPr lang="es-ES" dirty="0"/>
              <a:t> HTML5</a:t>
            </a:r>
          </a:p>
          <a:p>
            <a:r>
              <a:rPr lang="es-ES" dirty="0">
                <a:solidFill>
                  <a:srgbClr val="FF0000"/>
                </a:solidFill>
              </a:rPr>
              <a:t>2016</a:t>
            </a:r>
            <a:r>
              <a:rPr lang="es-ES" dirty="0"/>
              <a:t> HTML 5.1</a:t>
            </a:r>
          </a:p>
          <a:p>
            <a:r>
              <a:rPr lang="es-ES" dirty="0">
                <a:solidFill>
                  <a:srgbClr val="FF0000"/>
                </a:solidFill>
              </a:rPr>
              <a:t>2017</a:t>
            </a:r>
            <a:r>
              <a:rPr lang="es-ES" dirty="0"/>
              <a:t> HTML 5.2</a:t>
            </a:r>
          </a:p>
          <a:p>
            <a:endParaRPr lang="es-ES" dirty="0"/>
          </a:p>
        </p:txBody>
      </p:sp>
      <p:sp>
        <p:nvSpPr>
          <p:cNvPr id="4" name="Rectángulo 3">
            <a:extLst>
              <a:ext uri="{FF2B5EF4-FFF2-40B4-BE49-F238E27FC236}">
                <a16:creationId xmlns:a16="http://schemas.microsoft.com/office/drawing/2014/main" id="{6C798527-2875-9804-612E-F59A09289DC0}"/>
              </a:ext>
            </a:extLst>
          </p:cNvPr>
          <p:cNvSpPr/>
          <p:nvPr/>
        </p:nvSpPr>
        <p:spPr>
          <a:xfrm>
            <a:off x="0" y="-10339"/>
            <a:ext cx="12192000" cy="1382751"/>
          </a:xfrm>
          <a:prstGeom prst="rect">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90000"/>
              </a:lnSpc>
              <a:spcBef>
                <a:spcPct val="0"/>
              </a:spcBef>
            </a:pPr>
            <a:r>
              <a:rPr lang="es-ES" sz="4800" b="1" dirty="0">
                <a:solidFill>
                  <a:schemeClr val="bg1"/>
                </a:solidFill>
                <a:ea typeface="+mj-ea"/>
                <a:cs typeface="+mj-cs"/>
              </a:rPr>
              <a:t>Historia</a:t>
            </a:r>
          </a:p>
        </p:txBody>
      </p:sp>
      <p:sp>
        <p:nvSpPr>
          <p:cNvPr id="6" name="Marcador de número de diapositiva 5">
            <a:extLst>
              <a:ext uri="{FF2B5EF4-FFF2-40B4-BE49-F238E27FC236}">
                <a16:creationId xmlns:a16="http://schemas.microsoft.com/office/drawing/2014/main" id="{4DBD4C5A-DB9A-7DD7-EEDB-0BE302916774}"/>
              </a:ext>
            </a:extLst>
          </p:cNvPr>
          <p:cNvSpPr>
            <a:spLocks noGrp="1"/>
          </p:cNvSpPr>
          <p:nvPr>
            <p:ph type="sldNum" sz="quarter" idx="12"/>
          </p:nvPr>
        </p:nvSpPr>
        <p:spPr/>
        <p:txBody>
          <a:bodyPr/>
          <a:lstStyle/>
          <a:p>
            <a:fld id="{0530B498-C689-4599-93E2-4FCD09F78740}" type="slidenum">
              <a:rPr lang="es-ES" smtClean="0"/>
              <a:t>13</a:t>
            </a:fld>
            <a:endParaRPr lang="es-ES"/>
          </a:p>
        </p:txBody>
      </p:sp>
    </p:spTree>
    <p:extLst>
      <p:ext uri="{BB962C8B-B14F-4D97-AF65-F5344CB8AC3E}">
        <p14:creationId xmlns:p14="http://schemas.microsoft.com/office/powerpoint/2010/main" val="15529728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7088BF6-8D66-DF20-BDA8-FC9818BBA1E2}"/>
              </a:ext>
            </a:extLst>
          </p:cNvPr>
          <p:cNvSpPr>
            <a:spLocks noGrp="1"/>
          </p:cNvSpPr>
          <p:nvPr>
            <p:ph type="title"/>
          </p:nvPr>
        </p:nvSpPr>
        <p:spPr/>
        <p:txBody>
          <a:bodyPr/>
          <a:lstStyle/>
          <a:p>
            <a:endParaRPr lang="es-ES"/>
          </a:p>
        </p:txBody>
      </p:sp>
      <p:sp>
        <p:nvSpPr>
          <p:cNvPr id="7" name="Rectángulo 6">
            <a:extLst>
              <a:ext uri="{FF2B5EF4-FFF2-40B4-BE49-F238E27FC236}">
                <a16:creationId xmlns:a16="http://schemas.microsoft.com/office/drawing/2014/main" id="{C33EC50B-E9C8-2B84-A98E-F1EA57374A2B}"/>
              </a:ext>
            </a:extLst>
          </p:cNvPr>
          <p:cNvSpPr/>
          <p:nvPr/>
        </p:nvSpPr>
        <p:spPr>
          <a:xfrm>
            <a:off x="0" y="0"/>
            <a:ext cx="12192000" cy="1382751"/>
          </a:xfrm>
          <a:prstGeom prst="rect">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indent="0" algn="ctr">
              <a:buFont typeface="Wingdings 3" panose="05040102010807070707" pitchFamily="18" charset="2"/>
              <a:buNone/>
            </a:pPr>
            <a:r>
              <a:rPr lang="en-CA" sz="4800" b="1" dirty="0"/>
              <a:t> HTML 5</a:t>
            </a:r>
            <a:endParaRPr lang="en-US" sz="4800" b="1" dirty="0"/>
          </a:p>
        </p:txBody>
      </p:sp>
      <p:pic>
        <p:nvPicPr>
          <p:cNvPr id="9" name="Imagen 8">
            <a:extLst>
              <a:ext uri="{FF2B5EF4-FFF2-40B4-BE49-F238E27FC236}">
                <a16:creationId xmlns:a16="http://schemas.microsoft.com/office/drawing/2014/main" id="{DE66EA24-8FC8-2DDC-1C47-7D55D33E24D8}"/>
              </a:ext>
            </a:extLst>
          </p:cNvPr>
          <p:cNvPicPr>
            <a:picLocks noChangeAspect="1"/>
          </p:cNvPicPr>
          <p:nvPr/>
        </p:nvPicPr>
        <p:blipFill>
          <a:blip r:embed="rId3"/>
          <a:stretch>
            <a:fillRect/>
          </a:stretch>
        </p:blipFill>
        <p:spPr>
          <a:xfrm>
            <a:off x="609600" y="1445483"/>
            <a:ext cx="6334897" cy="2168448"/>
          </a:xfrm>
          <a:prstGeom prst="rect">
            <a:avLst/>
          </a:prstGeom>
          <a:solidFill>
            <a:schemeClr val="accent1"/>
          </a:solidFill>
          <a:ln>
            <a:solidFill>
              <a:schemeClr val="accent1"/>
            </a:solidFill>
          </a:ln>
        </p:spPr>
      </p:pic>
      <p:pic>
        <p:nvPicPr>
          <p:cNvPr id="10" name="Imagen 9">
            <a:extLst>
              <a:ext uri="{FF2B5EF4-FFF2-40B4-BE49-F238E27FC236}">
                <a16:creationId xmlns:a16="http://schemas.microsoft.com/office/drawing/2014/main" id="{C22D4192-5902-9BCC-C3D9-F28FC48C02D3}"/>
              </a:ext>
            </a:extLst>
          </p:cNvPr>
          <p:cNvPicPr>
            <a:picLocks noChangeAspect="1"/>
          </p:cNvPicPr>
          <p:nvPr/>
        </p:nvPicPr>
        <p:blipFill>
          <a:blip r:embed="rId4"/>
          <a:stretch>
            <a:fillRect/>
          </a:stretch>
        </p:blipFill>
        <p:spPr>
          <a:xfrm>
            <a:off x="838200" y="3613931"/>
            <a:ext cx="5439627" cy="3058297"/>
          </a:xfrm>
          <a:prstGeom prst="rect">
            <a:avLst/>
          </a:prstGeom>
        </p:spPr>
      </p:pic>
      <p:pic>
        <p:nvPicPr>
          <p:cNvPr id="11" name="Imagen 10">
            <a:extLst>
              <a:ext uri="{FF2B5EF4-FFF2-40B4-BE49-F238E27FC236}">
                <a16:creationId xmlns:a16="http://schemas.microsoft.com/office/drawing/2014/main" id="{06CAD6A8-7297-1D09-1E61-FD33A97CF995}"/>
              </a:ext>
            </a:extLst>
          </p:cNvPr>
          <p:cNvPicPr>
            <a:picLocks noChangeAspect="1"/>
          </p:cNvPicPr>
          <p:nvPr/>
        </p:nvPicPr>
        <p:blipFill>
          <a:blip r:embed="rId5"/>
          <a:stretch>
            <a:fillRect/>
          </a:stretch>
        </p:blipFill>
        <p:spPr>
          <a:xfrm>
            <a:off x="6387781" y="3794571"/>
            <a:ext cx="4419678" cy="2994583"/>
          </a:xfrm>
          <a:prstGeom prst="rect">
            <a:avLst/>
          </a:prstGeom>
        </p:spPr>
      </p:pic>
      <p:pic>
        <p:nvPicPr>
          <p:cNvPr id="12" name="Imagen 11">
            <a:extLst>
              <a:ext uri="{FF2B5EF4-FFF2-40B4-BE49-F238E27FC236}">
                <a16:creationId xmlns:a16="http://schemas.microsoft.com/office/drawing/2014/main" id="{1B24C68A-D161-B6A0-87D7-28678DCE5460}"/>
              </a:ext>
            </a:extLst>
          </p:cNvPr>
          <p:cNvPicPr>
            <a:picLocks noChangeAspect="1"/>
          </p:cNvPicPr>
          <p:nvPr/>
        </p:nvPicPr>
        <p:blipFill>
          <a:blip r:embed="rId6"/>
          <a:stretch>
            <a:fillRect/>
          </a:stretch>
        </p:blipFill>
        <p:spPr>
          <a:xfrm>
            <a:off x="9636771" y="1602113"/>
            <a:ext cx="2224607" cy="4023636"/>
          </a:xfrm>
          <a:prstGeom prst="rect">
            <a:avLst/>
          </a:prstGeom>
        </p:spPr>
      </p:pic>
      <p:sp>
        <p:nvSpPr>
          <p:cNvPr id="4" name="Marcador de número de diapositiva 3">
            <a:extLst>
              <a:ext uri="{FF2B5EF4-FFF2-40B4-BE49-F238E27FC236}">
                <a16:creationId xmlns:a16="http://schemas.microsoft.com/office/drawing/2014/main" id="{C8252FEF-6BF1-A92F-B07E-DE227CC03248}"/>
              </a:ext>
            </a:extLst>
          </p:cNvPr>
          <p:cNvSpPr>
            <a:spLocks noGrp="1"/>
          </p:cNvSpPr>
          <p:nvPr>
            <p:ph type="sldNum" sz="quarter" idx="12"/>
          </p:nvPr>
        </p:nvSpPr>
        <p:spPr/>
        <p:txBody>
          <a:bodyPr/>
          <a:lstStyle/>
          <a:p>
            <a:fld id="{0530B498-C689-4599-93E2-4FCD09F78740}" type="slidenum">
              <a:rPr lang="es-ES" smtClean="0"/>
              <a:t>14</a:t>
            </a:fld>
            <a:endParaRPr lang="es-ES"/>
          </a:p>
        </p:txBody>
      </p:sp>
    </p:spTree>
    <p:extLst>
      <p:ext uri="{BB962C8B-B14F-4D97-AF65-F5344CB8AC3E}">
        <p14:creationId xmlns:p14="http://schemas.microsoft.com/office/powerpoint/2010/main" val="19053278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0E3522A-5101-1A2E-2B18-4839597DA940}"/>
              </a:ext>
            </a:extLst>
          </p:cNvPr>
          <p:cNvSpPr>
            <a:spLocks noGrp="1"/>
          </p:cNvSpPr>
          <p:nvPr>
            <p:ph type="title"/>
          </p:nvPr>
        </p:nvSpPr>
        <p:spPr/>
        <p:txBody>
          <a:bodyPr>
            <a:normAutofit/>
          </a:bodyPr>
          <a:lstStyle/>
          <a:p>
            <a:endParaRPr lang="es-ES" sz="4800" dirty="0"/>
          </a:p>
        </p:txBody>
      </p:sp>
      <p:sp>
        <p:nvSpPr>
          <p:cNvPr id="3" name="Marcador de contenido 2">
            <a:extLst>
              <a:ext uri="{FF2B5EF4-FFF2-40B4-BE49-F238E27FC236}">
                <a16:creationId xmlns:a16="http://schemas.microsoft.com/office/drawing/2014/main" id="{BF124E7C-65A0-687A-5935-216A307D5206}"/>
              </a:ext>
            </a:extLst>
          </p:cNvPr>
          <p:cNvSpPr>
            <a:spLocks noGrp="1"/>
          </p:cNvSpPr>
          <p:nvPr>
            <p:ph idx="1"/>
          </p:nvPr>
        </p:nvSpPr>
        <p:spPr/>
        <p:txBody>
          <a:bodyPr/>
          <a:lstStyle/>
          <a:p>
            <a:pPr algn="just"/>
            <a:r>
              <a:rPr lang="es-ES" dirty="0"/>
              <a:t>Brinda la posibilidad de introducir audio y video de forma directa en la web sin necesidad de </a:t>
            </a:r>
            <a:r>
              <a:rPr lang="es-ES" dirty="0" err="1"/>
              <a:t>plugins</a:t>
            </a:r>
            <a:r>
              <a:rPr lang="es-ES" dirty="0"/>
              <a:t> o complementos en los navegadores. </a:t>
            </a:r>
          </a:p>
          <a:p>
            <a:pPr algn="just"/>
            <a:r>
              <a:rPr lang="es-ES" dirty="0"/>
              <a:t>No es case-</a:t>
            </a:r>
            <a:r>
              <a:rPr lang="es-ES" dirty="0" err="1"/>
              <a:t>sentitive</a:t>
            </a:r>
            <a:endParaRPr lang="es-ES" dirty="0"/>
          </a:p>
          <a:p>
            <a:pPr algn="just"/>
            <a:r>
              <a:rPr lang="es-ES" dirty="0"/>
              <a:t>Es considerado el producto de la combinación de HTML, CSS y </a:t>
            </a:r>
            <a:r>
              <a:rPr lang="es-ES" dirty="0" err="1"/>
              <a:t>Javascript</a:t>
            </a:r>
            <a:r>
              <a:rPr lang="es-ES" dirty="0"/>
              <a:t>. Estas tecnologías son altamente dependientes y actúan como una sola unidad organizada bajo la especificación de HTML5. </a:t>
            </a:r>
          </a:p>
          <a:p>
            <a:pPr marL="730250" algn="just"/>
            <a:r>
              <a:rPr lang="es-ES" dirty="0"/>
              <a:t> </a:t>
            </a:r>
            <a:r>
              <a:rPr lang="es-ES" b="1" dirty="0"/>
              <a:t>HTML</a:t>
            </a:r>
            <a:r>
              <a:rPr lang="es-ES" dirty="0"/>
              <a:t> está a cargo de la estructura,</a:t>
            </a:r>
          </a:p>
          <a:p>
            <a:pPr marL="730250" algn="just"/>
            <a:r>
              <a:rPr lang="es-ES" dirty="0"/>
              <a:t> </a:t>
            </a:r>
            <a:r>
              <a:rPr lang="es-ES" b="1" dirty="0"/>
              <a:t>CSS</a:t>
            </a:r>
            <a:r>
              <a:rPr lang="es-ES" dirty="0"/>
              <a:t> presenta esa estructura y su contenido en la pantalla</a:t>
            </a:r>
          </a:p>
          <a:p>
            <a:pPr marL="730250" algn="just"/>
            <a:r>
              <a:rPr lang="es-ES" dirty="0"/>
              <a:t> </a:t>
            </a:r>
            <a:r>
              <a:rPr lang="es-ES" b="1" dirty="0" err="1"/>
              <a:t>Javascript</a:t>
            </a:r>
            <a:r>
              <a:rPr lang="es-ES" dirty="0"/>
              <a:t> hace el resto que es extremadamente significativo.</a:t>
            </a:r>
          </a:p>
        </p:txBody>
      </p:sp>
      <p:sp>
        <p:nvSpPr>
          <p:cNvPr id="4" name="Rectángulo 3">
            <a:extLst>
              <a:ext uri="{FF2B5EF4-FFF2-40B4-BE49-F238E27FC236}">
                <a16:creationId xmlns:a16="http://schemas.microsoft.com/office/drawing/2014/main" id="{95CD430D-FA00-C2F0-A3FD-070283CDAA1F}"/>
              </a:ext>
            </a:extLst>
          </p:cNvPr>
          <p:cNvSpPr/>
          <p:nvPr/>
        </p:nvSpPr>
        <p:spPr>
          <a:xfrm>
            <a:off x="0" y="0"/>
            <a:ext cx="12192000" cy="1382751"/>
          </a:xfrm>
          <a:prstGeom prst="rect">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indent="0" algn="ctr">
              <a:buFont typeface="Wingdings 3" panose="05040102010807070707" pitchFamily="18" charset="2"/>
              <a:buNone/>
            </a:pPr>
            <a:r>
              <a:rPr lang="es-ES" sz="4800" b="1" dirty="0"/>
              <a:t>Características HTML5</a:t>
            </a:r>
            <a:endParaRPr lang="en-US" sz="4800" b="1" dirty="0"/>
          </a:p>
        </p:txBody>
      </p:sp>
      <p:sp>
        <p:nvSpPr>
          <p:cNvPr id="6" name="Marcador de número de diapositiva 5">
            <a:extLst>
              <a:ext uri="{FF2B5EF4-FFF2-40B4-BE49-F238E27FC236}">
                <a16:creationId xmlns:a16="http://schemas.microsoft.com/office/drawing/2014/main" id="{7C2493AE-4EC7-AFE7-7E45-60FCD27E2174}"/>
              </a:ext>
            </a:extLst>
          </p:cNvPr>
          <p:cNvSpPr>
            <a:spLocks noGrp="1"/>
          </p:cNvSpPr>
          <p:nvPr>
            <p:ph type="sldNum" sz="quarter" idx="12"/>
          </p:nvPr>
        </p:nvSpPr>
        <p:spPr/>
        <p:txBody>
          <a:bodyPr/>
          <a:lstStyle/>
          <a:p>
            <a:fld id="{0530B498-C689-4599-93E2-4FCD09F78740}" type="slidenum">
              <a:rPr lang="es-ES" smtClean="0"/>
              <a:t>15</a:t>
            </a:fld>
            <a:endParaRPr lang="es-ES"/>
          </a:p>
        </p:txBody>
      </p:sp>
    </p:spTree>
    <p:extLst>
      <p:ext uri="{BB962C8B-B14F-4D97-AF65-F5344CB8AC3E}">
        <p14:creationId xmlns:p14="http://schemas.microsoft.com/office/powerpoint/2010/main" val="9435449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F09E8F8-73A6-2595-EB53-E22F37CA5A1C}"/>
              </a:ext>
            </a:extLst>
          </p:cNvPr>
          <p:cNvSpPr>
            <a:spLocks noGrp="1"/>
          </p:cNvSpPr>
          <p:nvPr>
            <p:ph type="title"/>
          </p:nvPr>
        </p:nvSpPr>
        <p:spPr/>
        <p:txBody>
          <a:bodyPr/>
          <a:lstStyle/>
          <a:p>
            <a:endParaRPr lang="es-ES" dirty="0"/>
          </a:p>
        </p:txBody>
      </p:sp>
      <p:sp>
        <p:nvSpPr>
          <p:cNvPr id="5" name="CuadroTexto 4">
            <a:extLst>
              <a:ext uri="{FF2B5EF4-FFF2-40B4-BE49-F238E27FC236}">
                <a16:creationId xmlns:a16="http://schemas.microsoft.com/office/drawing/2014/main" id="{B42E7102-2DD0-265A-464E-2177E76874EC}"/>
              </a:ext>
            </a:extLst>
          </p:cNvPr>
          <p:cNvSpPr txBox="1"/>
          <p:nvPr/>
        </p:nvSpPr>
        <p:spPr>
          <a:xfrm>
            <a:off x="637443" y="1825625"/>
            <a:ext cx="6093068" cy="3970318"/>
          </a:xfrm>
          <a:prstGeom prst="rect">
            <a:avLst/>
          </a:prstGeom>
          <a:noFill/>
        </p:spPr>
        <p:txBody>
          <a:bodyPr wrap="square">
            <a:spAutoFit/>
          </a:bodyPr>
          <a:lstStyle/>
          <a:p>
            <a:pPr marL="361950" indent="0">
              <a:buNone/>
            </a:pPr>
            <a:r>
              <a:rPr lang="en-US" sz="2800" b="1" dirty="0"/>
              <a:t>&lt;!DOCTYPE html&gt;</a:t>
            </a:r>
            <a:endParaRPr lang="es-ES" sz="2800" b="1" dirty="0"/>
          </a:p>
          <a:p>
            <a:pPr marL="361950" indent="0">
              <a:buNone/>
            </a:pPr>
            <a:r>
              <a:rPr lang="en-US" sz="2800" b="1" dirty="0">
                <a:solidFill>
                  <a:schemeClr val="accent1"/>
                </a:solidFill>
              </a:rPr>
              <a:t>&lt;html </a:t>
            </a:r>
            <a:r>
              <a:rPr lang="en-US" sz="2800" dirty="0"/>
              <a:t>lang=“es”</a:t>
            </a:r>
            <a:r>
              <a:rPr lang="en-US" sz="2800" b="1" dirty="0">
                <a:solidFill>
                  <a:schemeClr val="accent1"/>
                </a:solidFill>
              </a:rPr>
              <a:t>&gt;</a:t>
            </a:r>
            <a:endParaRPr lang="es-ES" sz="2800" b="1" dirty="0">
              <a:solidFill>
                <a:schemeClr val="accent1"/>
              </a:solidFill>
            </a:endParaRPr>
          </a:p>
          <a:p>
            <a:pPr marL="361950" indent="0">
              <a:buNone/>
            </a:pPr>
            <a:r>
              <a:rPr lang="en-US" sz="2800" dirty="0"/>
              <a:t>  </a:t>
            </a:r>
            <a:r>
              <a:rPr lang="en-US" sz="2800" b="1" dirty="0">
                <a:solidFill>
                  <a:srgbClr val="FF0000"/>
                </a:solidFill>
              </a:rPr>
              <a:t>&lt;head&gt;</a:t>
            </a:r>
          </a:p>
          <a:p>
            <a:pPr marL="361950" indent="0">
              <a:buNone/>
            </a:pPr>
            <a:r>
              <a:rPr lang="en-US" sz="2800" dirty="0"/>
              <a:t>      &lt;meta charset=“</a:t>
            </a:r>
            <a:r>
              <a:rPr lang="en-US" sz="2800" dirty="0" err="1"/>
              <a:t>utf</a:t>
            </a:r>
            <a:r>
              <a:rPr lang="es-ES" sz="2800" dirty="0"/>
              <a:t>-</a:t>
            </a:r>
            <a:r>
              <a:rPr lang="en-US" sz="2800" dirty="0"/>
              <a:t>8”&gt;</a:t>
            </a:r>
            <a:endParaRPr lang="es-ES" sz="2800" dirty="0"/>
          </a:p>
          <a:p>
            <a:pPr marL="361950" indent="0">
              <a:buNone/>
            </a:pPr>
            <a:r>
              <a:rPr lang="es-ES" sz="2800" dirty="0"/>
              <a:t>      &lt;</a:t>
            </a:r>
            <a:r>
              <a:rPr lang="es-ES" sz="2800" dirty="0" err="1"/>
              <a:t>title</a:t>
            </a:r>
            <a:r>
              <a:rPr lang="es-ES" sz="2800" dirty="0"/>
              <a:t>&gt;Mi primera página&lt;/</a:t>
            </a:r>
            <a:r>
              <a:rPr lang="es-ES" sz="2800" dirty="0" err="1"/>
              <a:t>title</a:t>
            </a:r>
            <a:r>
              <a:rPr lang="es-ES" sz="2800" dirty="0"/>
              <a:t>&gt;</a:t>
            </a:r>
          </a:p>
          <a:p>
            <a:pPr marL="361950" indent="0">
              <a:buNone/>
            </a:pPr>
            <a:r>
              <a:rPr lang="en-US" sz="2800" dirty="0"/>
              <a:t>  </a:t>
            </a:r>
            <a:r>
              <a:rPr lang="en-US" sz="2800" b="1" dirty="0">
                <a:solidFill>
                  <a:srgbClr val="FF0000"/>
                </a:solidFill>
              </a:rPr>
              <a:t>&lt;/head&gt;</a:t>
            </a:r>
            <a:endParaRPr lang="es-ES" sz="2800" b="1" dirty="0">
              <a:solidFill>
                <a:srgbClr val="FF0000"/>
              </a:solidFill>
            </a:endParaRPr>
          </a:p>
          <a:p>
            <a:pPr marL="361950" indent="0">
              <a:buNone/>
            </a:pPr>
            <a:r>
              <a:rPr lang="es-ES_tradnl" sz="2800" b="1" dirty="0">
                <a:solidFill>
                  <a:srgbClr val="FF0000"/>
                </a:solidFill>
              </a:rPr>
              <a:t>  &lt;</a:t>
            </a:r>
            <a:r>
              <a:rPr lang="es-ES_tradnl" sz="2800" b="1" dirty="0" err="1">
                <a:solidFill>
                  <a:srgbClr val="FF0000"/>
                </a:solidFill>
              </a:rPr>
              <a:t>body</a:t>
            </a:r>
            <a:r>
              <a:rPr lang="es-ES_tradnl" sz="2800" b="1" dirty="0">
                <a:solidFill>
                  <a:srgbClr val="FF0000"/>
                </a:solidFill>
              </a:rPr>
              <a:t>&gt;</a:t>
            </a:r>
            <a:endParaRPr lang="es-ES" sz="2800" b="1" dirty="0">
              <a:solidFill>
                <a:srgbClr val="FF0000"/>
              </a:solidFill>
            </a:endParaRPr>
          </a:p>
          <a:p>
            <a:pPr marL="361950" indent="0">
              <a:buNone/>
            </a:pPr>
            <a:r>
              <a:rPr lang="es-ES_tradnl" sz="2800" b="1" dirty="0">
                <a:solidFill>
                  <a:srgbClr val="FF0000"/>
                </a:solidFill>
              </a:rPr>
              <a:t>  &lt;/</a:t>
            </a:r>
            <a:r>
              <a:rPr lang="es-ES_tradnl" sz="2800" b="1" dirty="0" err="1">
                <a:solidFill>
                  <a:srgbClr val="FF0000"/>
                </a:solidFill>
              </a:rPr>
              <a:t>body</a:t>
            </a:r>
            <a:r>
              <a:rPr lang="es-ES_tradnl" sz="2800" b="1" dirty="0">
                <a:solidFill>
                  <a:srgbClr val="FF0000"/>
                </a:solidFill>
              </a:rPr>
              <a:t>&gt;</a:t>
            </a:r>
            <a:endParaRPr lang="es-ES" sz="2800" b="1" dirty="0">
              <a:solidFill>
                <a:srgbClr val="FF0000"/>
              </a:solidFill>
            </a:endParaRPr>
          </a:p>
          <a:p>
            <a:pPr marL="361950" indent="0">
              <a:buNone/>
            </a:pPr>
            <a:r>
              <a:rPr lang="es-ES_tradnl" sz="2800" b="1" dirty="0">
                <a:solidFill>
                  <a:schemeClr val="accent1"/>
                </a:solidFill>
              </a:rPr>
              <a:t>&lt;/</a:t>
            </a:r>
            <a:r>
              <a:rPr lang="es-ES_tradnl" sz="2800" b="1" dirty="0" err="1">
                <a:solidFill>
                  <a:schemeClr val="accent1"/>
                </a:solidFill>
              </a:rPr>
              <a:t>html</a:t>
            </a:r>
            <a:r>
              <a:rPr lang="es-ES_tradnl" sz="2800" b="1" dirty="0">
                <a:solidFill>
                  <a:schemeClr val="accent1"/>
                </a:solidFill>
              </a:rPr>
              <a:t>&gt;</a:t>
            </a:r>
            <a:endParaRPr lang="es-ES" sz="2800" b="1" dirty="0">
              <a:solidFill>
                <a:schemeClr val="accent1"/>
              </a:solidFill>
            </a:endParaRPr>
          </a:p>
        </p:txBody>
      </p:sp>
      <p:pic>
        <p:nvPicPr>
          <p:cNvPr id="6" name="Picture 2">
            <a:extLst>
              <a:ext uri="{FF2B5EF4-FFF2-40B4-BE49-F238E27FC236}">
                <a16:creationId xmlns:a16="http://schemas.microsoft.com/office/drawing/2014/main" id="{5D8805AB-EA7E-B715-B14A-FD545D08DE4A}"/>
              </a:ext>
            </a:extLst>
          </p:cNvPr>
          <p:cNvPicPr>
            <a:picLocks noGrp="1" noChangeAspect="1" noChangeArrowheads="1"/>
          </p:cNvPicPr>
          <p:nvPr>
            <p:ph idx="1"/>
          </p:nvPr>
        </p:nvPicPr>
        <p:blipFill>
          <a:blip r:embed="rId3" cstate="print">
            <a:extLst>
              <a:ext uri="{28A0092B-C50C-407E-A947-70E740481C1C}">
                <a14:useLocalDpi xmlns:a14="http://schemas.microsoft.com/office/drawing/2010/main" val="0"/>
              </a:ext>
            </a:extLst>
          </a:blip>
          <a:srcRect/>
          <a:stretch>
            <a:fillRect/>
          </a:stretch>
        </p:blipFill>
        <p:spPr bwMode="auto">
          <a:xfrm>
            <a:off x="6591895" y="1825625"/>
            <a:ext cx="4761905" cy="2200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ángulo 6">
            <a:extLst>
              <a:ext uri="{FF2B5EF4-FFF2-40B4-BE49-F238E27FC236}">
                <a16:creationId xmlns:a16="http://schemas.microsoft.com/office/drawing/2014/main" id="{A54C51C2-B8AC-7AF7-43FB-C375C36C9863}"/>
              </a:ext>
            </a:extLst>
          </p:cNvPr>
          <p:cNvSpPr/>
          <p:nvPr/>
        </p:nvSpPr>
        <p:spPr>
          <a:xfrm>
            <a:off x="0" y="0"/>
            <a:ext cx="12192000" cy="1382751"/>
          </a:xfrm>
          <a:prstGeom prst="rect">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indent="0" algn="ctr">
              <a:buFont typeface="Wingdings 3" panose="05040102010807070707" pitchFamily="18" charset="2"/>
              <a:buNone/>
            </a:pPr>
            <a:r>
              <a:rPr lang="es-ES" sz="4800" b="1" dirty="0"/>
              <a:t>Estructura básica de un documento HTML</a:t>
            </a:r>
            <a:endParaRPr lang="en-US" sz="4800" b="1" dirty="0"/>
          </a:p>
        </p:txBody>
      </p:sp>
      <p:sp>
        <p:nvSpPr>
          <p:cNvPr id="4" name="Marcador de número de diapositiva 3">
            <a:extLst>
              <a:ext uri="{FF2B5EF4-FFF2-40B4-BE49-F238E27FC236}">
                <a16:creationId xmlns:a16="http://schemas.microsoft.com/office/drawing/2014/main" id="{1554CB7B-9234-1FAE-6EE4-AE35BFD8FD96}"/>
              </a:ext>
            </a:extLst>
          </p:cNvPr>
          <p:cNvSpPr>
            <a:spLocks noGrp="1"/>
          </p:cNvSpPr>
          <p:nvPr>
            <p:ph type="sldNum" sz="quarter" idx="12"/>
          </p:nvPr>
        </p:nvSpPr>
        <p:spPr/>
        <p:txBody>
          <a:bodyPr/>
          <a:lstStyle/>
          <a:p>
            <a:fld id="{0530B498-C689-4599-93E2-4FCD09F78740}" type="slidenum">
              <a:rPr lang="es-ES" smtClean="0"/>
              <a:t>16</a:t>
            </a:fld>
            <a:endParaRPr lang="es-ES"/>
          </a:p>
        </p:txBody>
      </p:sp>
    </p:spTree>
    <p:extLst>
      <p:ext uri="{BB962C8B-B14F-4D97-AF65-F5344CB8AC3E}">
        <p14:creationId xmlns:p14="http://schemas.microsoft.com/office/powerpoint/2010/main" val="15639797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75E6B53-E5AC-7A41-4F1C-61627C449707}"/>
              </a:ext>
            </a:extLst>
          </p:cNvPr>
          <p:cNvSpPr>
            <a:spLocks noGrp="1"/>
          </p:cNvSpPr>
          <p:nvPr>
            <p:ph type="title"/>
          </p:nvPr>
        </p:nvSpPr>
        <p:spPr/>
        <p:txBody>
          <a:bodyPr>
            <a:normAutofit/>
          </a:bodyPr>
          <a:lstStyle/>
          <a:p>
            <a:endParaRPr lang="es-ES" sz="4800" dirty="0"/>
          </a:p>
        </p:txBody>
      </p:sp>
      <p:sp>
        <p:nvSpPr>
          <p:cNvPr id="3" name="Marcador de contenido 2">
            <a:extLst>
              <a:ext uri="{FF2B5EF4-FFF2-40B4-BE49-F238E27FC236}">
                <a16:creationId xmlns:a16="http://schemas.microsoft.com/office/drawing/2014/main" id="{AF8638DF-7364-8918-51BB-2A3D31A2428C}"/>
              </a:ext>
            </a:extLst>
          </p:cNvPr>
          <p:cNvSpPr>
            <a:spLocks noGrp="1"/>
          </p:cNvSpPr>
          <p:nvPr>
            <p:ph idx="1"/>
          </p:nvPr>
        </p:nvSpPr>
        <p:spPr/>
        <p:txBody>
          <a:bodyPr/>
          <a:lstStyle/>
          <a:p>
            <a:endParaRPr lang="es-ES" dirty="0"/>
          </a:p>
        </p:txBody>
      </p:sp>
      <p:pic>
        <p:nvPicPr>
          <p:cNvPr id="4" name="Picture 2">
            <a:extLst>
              <a:ext uri="{FF2B5EF4-FFF2-40B4-BE49-F238E27FC236}">
                <a16:creationId xmlns:a16="http://schemas.microsoft.com/office/drawing/2014/main" id="{367522E4-B4FF-66EA-6F75-06405ABA68A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53518" y="1825625"/>
            <a:ext cx="5611361"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ángulo 4">
            <a:extLst>
              <a:ext uri="{FF2B5EF4-FFF2-40B4-BE49-F238E27FC236}">
                <a16:creationId xmlns:a16="http://schemas.microsoft.com/office/drawing/2014/main" id="{535B0D77-65DD-2B90-778D-7227853ED3E7}"/>
              </a:ext>
            </a:extLst>
          </p:cNvPr>
          <p:cNvSpPr/>
          <p:nvPr/>
        </p:nvSpPr>
        <p:spPr>
          <a:xfrm>
            <a:off x="0" y="-10339"/>
            <a:ext cx="12192000" cy="1382751"/>
          </a:xfrm>
          <a:prstGeom prst="rect">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indent="0" algn="ctr">
              <a:buFont typeface="Wingdings 3" panose="05040102010807070707" pitchFamily="18" charset="2"/>
              <a:buNone/>
            </a:pPr>
            <a:r>
              <a:rPr lang="es-ES" sz="4800" b="1"/>
              <a:t>Diseño básico de un sitio web</a:t>
            </a:r>
            <a:endParaRPr lang="en-US" sz="4800" b="1" dirty="0"/>
          </a:p>
        </p:txBody>
      </p:sp>
      <p:sp>
        <p:nvSpPr>
          <p:cNvPr id="7" name="Marcador de número de diapositiva 6">
            <a:extLst>
              <a:ext uri="{FF2B5EF4-FFF2-40B4-BE49-F238E27FC236}">
                <a16:creationId xmlns:a16="http://schemas.microsoft.com/office/drawing/2014/main" id="{D458CC89-05A9-C19F-80C6-EB2A1A5BF204}"/>
              </a:ext>
            </a:extLst>
          </p:cNvPr>
          <p:cNvSpPr>
            <a:spLocks noGrp="1"/>
          </p:cNvSpPr>
          <p:nvPr>
            <p:ph type="sldNum" sz="quarter" idx="12"/>
          </p:nvPr>
        </p:nvSpPr>
        <p:spPr/>
        <p:txBody>
          <a:bodyPr/>
          <a:lstStyle/>
          <a:p>
            <a:fld id="{0530B498-C689-4599-93E2-4FCD09F78740}" type="slidenum">
              <a:rPr lang="es-ES" smtClean="0"/>
              <a:t>17</a:t>
            </a:fld>
            <a:endParaRPr lang="es-ES"/>
          </a:p>
        </p:txBody>
      </p:sp>
    </p:spTree>
    <p:extLst>
      <p:ext uri="{BB962C8B-B14F-4D97-AF65-F5344CB8AC3E}">
        <p14:creationId xmlns:p14="http://schemas.microsoft.com/office/powerpoint/2010/main" val="17107111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sz="quarter" idx="1"/>
          </p:nvPr>
        </p:nvSpPr>
        <p:spPr>
          <a:xfrm>
            <a:off x="4873267" y="1559684"/>
            <a:ext cx="7318733" cy="4937760"/>
          </a:xfrm>
        </p:spPr>
        <p:txBody>
          <a:bodyPr/>
          <a:lstStyle/>
          <a:p>
            <a:pPr algn="just"/>
            <a:r>
              <a:rPr lang="es-ES_tradnl" sz="2400" b="1" dirty="0"/>
              <a:t>&lt;</a:t>
            </a:r>
            <a:r>
              <a:rPr lang="es-ES_tradnl" sz="2400" b="1" dirty="0" err="1"/>
              <a:t>header</a:t>
            </a:r>
            <a:r>
              <a:rPr lang="es-ES_tradnl" sz="2400" b="1" dirty="0"/>
              <a:t>&gt;</a:t>
            </a:r>
            <a:r>
              <a:rPr lang="es-ES_tradnl" sz="2400" dirty="0"/>
              <a:t> Presenta información introductoria y puede ser aplicado en diferentes secciones del documento. </a:t>
            </a:r>
          </a:p>
          <a:p>
            <a:pPr algn="just"/>
            <a:r>
              <a:rPr lang="es-ES_tradnl" sz="2400" b="1" dirty="0"/>
              <a:t>&lt;</a:t>
            </a:r>
            <a:r>
              <a:rPr lang="es-ES_tradnl" sz="2400" b="1" dirty="0" err="1"/>
              <a:t>nav</a:t>
            </a:r>
            <a:r>
              <a:rPr lang="es-ES_tradnl" sz="2400" b="1" dirty="0"/>
              <a:t>&gt;</a:t>
            </a:r>
            <a:r>
              <a:rPr lang="es-ES_tradnl" sz="2400" dirty="0"/>
              <a:t> Indica una sección de enlaces con propósitos de navegación, como menús o índices. </a:t>
            </a:r>
          </a:p>
          <a:p>
            <a:pPr algn="just"/>
            <a:r>
              <a:rPr lang="es-ES_tradnl" sz="2400" b="1" dirty="0"/>
              <a:t>&lt;</a:t>
            </a:r>
            <a:r>
              <a:rPr lang="es-ES_tradnl" sz="2400" b="1" dirty="0" err="1"/>
              <a:t>section</a:t>
            </a:r>
            <a:r>
              <a:rPr lang="es-ES_tradnl" sz="2400" b="1" dirty="0"/>
              <a:t>&gt;</a:t>
            </a:r>
            <a:r>
              <a:rPr lang="es-ES_tradnl" sz="2400" dirty="0"/>
              <a:t> Representa una sección general del documento. Es usualmente utilizado para construir varios bloques de contenido (por ejemplo, columnas) con el propósito de ordenar el contenido que comparte una característica específica.</a:t>
            </a:r>
          </a:p>
          <a:p>
            <a:pPr algn="just"/>
            <a:r>
              <a:rPr lang="es-ES_tradnl" sz="2400" b="1" dirty="0"/>
              <a:t>&lt;</a:t>
            </a:r>
            <a:r>
              <a:rPr lang="es-ES_tradnl" sz="2400" b="1" dirty="0" err="1"/>
              <a:t>article</a:t>
            </a:r>
            <a:r>
              <a:rPr lang="es-ES_tradnl" sz="2400" b="1" dirty="0"/>
              <a:t>&gt;</a:t>
            </a:r>
            <a:r>
              <a:rPr lang="es-ES_tradnl" sz="2400" dirty="0"/>
              <a:t> Representa una porción independiente de información relevante (por ejemplo, cada artículo de un periódico o cada entrada de un blog</a:t>
            </a:r>
          </a:p>
          <a:p>
            <a:pPr algn="just"/>
            <a:endParaRPr lang="es-ES_tradnl" sz="2400" dirty="0"/>
          </a:p>
        </p:txBody>
      </p:sp>
      <p:sp>
        <p:nvSpPr>
          <p:cNvPr id="7" name="1 Título"/>
          <p:cNvSpPr>
            <a:spLocks noGrp="1"/>
          </p:cNvSpPr>
          <p:nvPr>
            <p:ph type="title"/>
          </p:nvPr>
        </p:nvSpPr>
        <p:spPr>
          <a:xfrm>
            <a:off x="609600" y="152400"/>
            <a:ext cx="10972800" cy="990600"/>
          </a:xfrm>
        </p:spPr>
        <p:txBody>
          <a:bodyPr>
            <a:normAutofit/>
          </a:bodyPr>
          <a:lstStyle/>
          <a:p>
            <a:endParaRPr lang="es-ES" sz="4800" b="1" dirty="0"/>
          </a:p>
        </p:txBody>
      </p:sp>
      <p:pic>
        <p:nvPicPr>
          <p:cNvPr id="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2528" y="1484056"/>
            <a:ext cx="4700739" cy="4636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ángulo 1">
            <a:extLst>
              <a:ext uri="{FF2B5EF4-FFF2-40B4-BE49-F238E27FC236}">
                <a16:creationId xmlns:a16="http://schemas.microsoft.com/office/drawing/2014/main" id="{F7A20448-71AE-38E5-A497-54FE96D5D1B7}"/>
              </a:ext>
            </a:extLst>
          </p:cNvPr>
          <p:cNvSpPr/>
          <p:nvPr/>
        </p:nvSpPr>
        <p:spPr>
          <a:xfrm>
            <a:off x="0" y="-10339"/>
            <a:ext cx="12192000" cy="1382751"/>
          </a:xfrm>
          <a:prstGeom prst="rect">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indent="0" algn="ctr">
              <a:buFont typeface="Wingdings 3" panose="05040102010807070707" pitchFamily="18" charset="2"/>
              <a:buNone/>
            </a:pPr>
            <a:r>
              <a:rPr lang="es-ES" sz="4800" b="1"/>
              <a:t>Diseño básico de un sitio web</a:t>
            </a:r>
            <a:endParaRPr lang="en-US" sz="4800" b="1" dirty="0"/>
          </a:p>
        </p:txBody>
      </p:sp>
      <p:sp>
        <p:nvSpPr>
          <p:cNvPr id="5" name="Marcador de número de diapositiva 4">
            <a:extLst>
              <a:ext uri="{FF2B5EF4-FFF2-40B4-BE49-F238E27FC236}">
                <a16:creationId xmlns:a16="http://schemas.microsoft.com/office/drawing/2014/main" id="{A686B44B-54AB-CAC8-F754-F0B1337BDE62}"/>
              </a:ext>
            </a:extLst>
          </p:cNvPr>
          <p:cNvSpPr>
            <a:spLocks noGrp="1"/>
          </p:cNvSpPr>
          <p:nvPr>
            <p:ph type="sldNum" sz="quarter" idx="12"/>
          </p:nvPr>
        </p:nvSpPr>
        <p:spPr/>
        <p:txBody>
          <a:bodyPr/>
          <a:lstStyle/>
          <a:p>
            <a:fld id="{0530B498-C689-4599-93E2-4FCD09F78740}" type="slidenum">
              <a:rPr lang="es-ES" smtClean="0"/>
              <a:t>18</a:t>
            </a:fld>
            <a:endParaRPr lang="es-ES"/>
          </a:p>
        </p:txBody>
      </p:sp>
    </p:spTree>
    <p:extLst>
      <p:ext uri="{BB962C8B-B14F-4D97-AF65-F5344CB8AC3E}">
        <p14:creationId xmlns:p14="http://schemas.microsoft.com/office/powerpoint/2010/main" val="1625938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sz="quarter" idx="1"/>
          </p:nvPr>
        </p:nvSpPr>
        <p:spPr>
          <a:xfrm>
            <a:off x="4873267" y="1920240"/>
            <a:ext cx="7146203" cy="4937760"/>
          </a:xfrm>
        </p:spPr>
        <p:txBody>
          <a:bodyPr/>
          <a:lstStyle/>
          <a:p>
            <a:pPr algn="just"/>
            <a:r>
              <a:rPr lang="es-ES_tradnl" sz="2400" b="1" dirty="0"/>
              <a:t>&lt;</a:t>
            </a:r>
            <a:r>
              <a:rPr lang="es-ES_tradnl" sz="2400" b="1" dirty="0" err="1"/>
              <a:t>aside</a:t>
            </a:r>
            <a:r>
              <a:rPr lang="es-ES_tradnl" sz="2400" b="1" dirty="0"/>
              <a:t>&gt;</a:t>
            </a:r>
            <a:r>
              <a:rPr lang="es-ES_tradnl" sz="2400" dirty="0"/>
              <a:t> Representa contenido que está relacionado con el contenido principal pero no es parte del mismo. Ejemplos pueden ser citas, información en barras laterales, publicidad, etc…</a:t>
            </a:r>
            <a:endParaRPr lang="es-ES" sz="2400" b="1" i="1" dirty="0"/>
          </a:p>
          <a:p>
            <a:pPr algn="just"/>
            <a:r>
              <a:rPr lang="es-ES_tradnl" sz="2400" b="1" dirty="0"/>
              <a:t>&lt;</a:t>
            </a:r>
            <a:r>
              <a:rPr lang="es-ES_tradnl" sz="2400" b="1" dirty="0" err="1"/>
              <a:t>footer</a:t>
            </a:r>
            <a:r>
              <a:rPr lang="es-ES_tradnl" sz="2400" b="1" dirty="0"/>
              <a:t>&gt;</a:t>
            </a:r>
            <a:r>
              <a:rPr lang="es-ES_tradnl" sz="2400" dirty="0"/>
              <a:t> Representa información adicional sobre su elemento padre. Por ejemplo, un elemento &lt;</a:t>
            </a:r>
            <a:r>
              <a:rPr lang="es-ES_tradnl" sz="2400" dirty="0" err="1"/>
              <a:t>footer</a:t>
            </a:r>
            <a:r>
              <a:rPr lang="es-ES_tradnl" sz="2400" dirty="0"/>
              <a:t>&gt; insertado al final del cuerpo proveerá información adicional sobre el cuerpo del documento, como el pie normal de una página web. </a:t>
            </a:r>
          </a:p>
          <a:p>
            <a:pPr algn="just"/>
            <a:endParaRPr lang="es-ES" sz="2400" dirty="0"/>
          </a:p>
        </p:txBody>
      </p:sp>
      <p:pic>
        <p:nvPicPr>
          <p:cNvPr id="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2528" y="1484056"/>
            <a:ext cx="4700739" cy="4636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ítulo 3">
            <a:extLst>
              <a:ext uri="{FF2B5EF4-FFF2-40B4-BE49-F238E27FC236}">
                <a16:creationId xmlns:a16="http://schemas.microsoft.com/office/drawing/2014/main" id="{30BC3E84-0CAA-4BBC-6E21-EEC9BCCA640E}"/>
              </a:ext>
            </a:extLst>
          </p:cNvPr>
          <p:cNvSpPr>
            <a:spLocks noGrp="1"/>
          </p:cNvSpPr>
          <p:nvPr>
            <p:ph type="title"/>
          </p:nvPr>
        </p:nvSpPr>
        <p:spPr/>
        <p:txBody>
          <a:bodyPr/>
          <a:lstStyle/>
          <a:p>
            <a:endParaRPr lang="es-ES"/>
          </a:p>
        </p:txBody>
      </p:sp>
      <p:sp>
        <p:nvSpPr>
          <p:cNvPr id="7" name="Rectángulo 6">
            <a:extLst>
              <a:ext uri="{FF2B5EF4-FFF2-40B4-BE49-F238E27FC236}">
                <a16:creationId xmlns:a16="http://schemas.microsoft.com/office/drawing/2014/main" id="{C0161F00-C391-1732-8855-FF738EF9119C}"/>
              </a:ext>
            </a:extLst>
          </p:cNvPr>
          <p:cNvSpPr/>
          <p:nvPr/>
        </p:nvSpPr>
        <p:spPr>
          <a:xfrm>
            <a:off x="0" y="-10339"/>
            <a:ext cx="12192000" cy="1382751"/>
          </a:xfrm>
          <a:prstGeom prst="rect">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indent="0" algn="ctr">
              <a:buFont typeface="Wingdings 3" panose="05040102010807070707" pitchFamily="18" charset="2"/>
              <a:buNone/>
            </a:pPr>
            <a:r>
              <a:rPr lang="es-ES" sz="4800" b="1"/>
              <a:t>Diseño básico de un sitio web</a:t>
            </a:r>
            <a:endParaRPr lang="en-US" sz="4800" b="1" dirty="0"/>
          </a:p>
        </p:txBody>
      </p:sp>
      <p:sp>
        <p:nvSpPr>
          <p:cNvPr id="5" name="Marcador de número de diapositiva 4">
            <a:extLst>
              <a:ext uri="{FF2B5EF4-FFF2-40B4-BE49-F238E27FC236}">
                <a16:creationId xmlns:a16="http://schemas.microsoft.com/office/drawing/2014/main" id="{451E5540-8891-A718-1E0F-C9474A2ED6A0}"/>
              </a:ext>
            </a:extLst>
          </p:cNvPr>
          <p:cNvSpPr>
            <a:spLocks noGrp="1"/>
          </p:cNvSpPr>
          <p:nvPr>
            <p:ph type="sldNum" sz="quarter" idx="12"/>
          </p:nvPr>
        </p:nvSpPr>
        <p:spPr/>
        <p:txBody>
          <a:bodyPr/>
          <a:lstStyle/>
          <a:p>
            <a:fld id="{0530B498-C689-4599-93E2-4FCD09F78740}" type="slidenum">
              <a:rPr lang="es-ES" smtClean="0"/>
              <a:t>19</a:t>
            </a:fld>
            <a:endParaRPr lang="es-ES"/>
          </a:p>
        </p:txBody>
      </p:sp>
    </p:spTree>
    <p:extLst>
      <p:ext uri="{BB962C8B-B14F-4D97-AF65-F5344CB8AC3E}">
        <p14:creationId xmlns:p14="http://schemas.microsoft.com/office/powerpoint/2010/main" val="31131142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C74A7920-49CF-71A3-51FF-7610E70CD6C1}"/>
              </a:ext>
            </a:extLst>
          </p:cNvPr>
          <p:cNvSpPr>
            <a:spLocks noGrp="1"/>
          </p:cNvSpPr>
          <p:nvPr>
            <p:ph idx="1"/>
          </p:nvPr>
        </p:nvSpPr>
        <p:spPr>
          <a:xfrm>
            <a:off x="838200" y="1918010"/>
            <a:ext cx="10515600" cy="4258953"/>
          </a:xfrm>
        </p:spPr>
        <p:txBody>
          <a:bodyPr/>
          <a:lstStyle/>
          <a:p>
            <a:pPr algn="just"/>
            <a:r>
              <a:rPr lang="es-ES" dirty="0"/>
              <a:t>El desarrollo web es una rama de la programación que lo que busca es la creación y el mantenimiento de las páginas web.</a:t>
            </a:r>
          </a:p>
          <a:p>
            <a:pPr algn="just"/>
            <a:r>
              <a:rPr lang="es-ES" dirty="0"/>
              <a:t>En el pasado las páginas web eran muy sencillas, pero con el avance de la tecnología se ha conseguido que en una página web se puede hacer de todo.</a:t>
            </a:r>
          </a:p>
          <a:p>
            <a:pPr algn="just"/>
            <a:r>
              <a:rPr lang="es-ES" dirty="0"/>
              <a:t>En la actualidad el desarrollo web es una de las partes más populares de la programación, y también una de las más demandadas.</a:t>
            </a:r>
          </a:p>
          <a:p>
            <a:pPr marL="0" indent="0">
              <a:buNone/>
            </a:pPr>
            <a:endParaRPr lang="es-ES" dirty="0"/>
          </a:p>
        </p:txBody>
      </p:sp>
      <p:sp>
        <p:nvSpPr>
          <p:cNvPr id="16" name="Rectángulo 15">
            <a:extLst>
              <a:ext uri="{FF2B5EF4-FFF2-40B4-BE49-F238E27FC236}">
                <a16:creationId xmlns:a16="http://schemas.microsoft.com/office/drawing/2014/main" id="{232A3867-DD78-98E6-35D3-289BC190CD44}"/>
              </a:ext>
            </a:extLst>
          </p:cNvPr>
          <p:cNvSpPr/>
          <p:nvPr/>
        </p:nvSpPr>
        <p:spPr>
          <a:xfrm>
            <a:off x="0" y="-1"/>
            <a:ext cx="12192000" cy="1382751"/>
          </a:xfrm>
          <a:prstGeom prst="rect">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90000"/>
              </a:lnSpc>
              <a:spcBef>
                <a:spcPct val="0"/>
              </a:spcBef>
            </a:pPr>
            <a:r>
              <a:rPr lang="es-ES" sz="4800" b="1" dirty="0">
                <a:solidFill>
                  <a:schemeClr val="bg1"/>
                </a:solidFill>
                <a:ea typeface="+mj-ea"/>
                <a:cs typeface="+mj-cs"/>
              </a:rPr>
              <a:t>Introducción al desarrollo web </a:t>
            </a:r>
          </a:p>
        </p:txBody>
      </p:sp>
      <p:sp>
        <p:nvSpPr>
          <p:cNvPr id="4" name="Marcador de número de diapositiva 3">
            <a:extLst>
              <a:ext uri="{FF2B5EF4-FFF2-40B4-BE49-F238E27FC236}">
                <a16:creationId xmlns:a16="http://schemas.microsoft.com/office/drawing/2014/main" id="{0A882BB7-1127-9CA2-08C6-9E8E395B86D5}"/>
              </a:ext>
            </a:extLst>
          </p:cNvPr>
          <p:cNvSpPr>
            <a:spLocks noGrp="1"/>
          </p:cNvSpPr>
          <p:nvPr>
            <p:ph type="sldNum" sz="quarter" idx="12"/>
          </p:nvPr>
        </p:nvSpPr>
        <p:spPr/>
        <p:txBody>
          <a:bodyPr/>
          <a:lstStyle/>
          <a:p>
            <a:fld id="{0530B498-C689-4599-93E2-4FCD09F78740}" type="slidenum">
              <a:rPr lang="es-ES" smtClean="0"/>
              <a:t>2</a:t>
            </a:fld>
            <a:endParaRPr lang="es-ES"/>
          </a:p>
        </p:txBody>
      </p:sp>
    </p:spTree>
    <p:extLst>
      <p:ext uri="{BB962C8B-B14F-4D97-AF65-F5344CB8AC3E}">
        <p14:creationId xmlns:p14="http://schemas.microsoft.com/office/powerpoint/2010/main" val="41469006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1269833-61E1-086C-C8BD-044E128382E6}"/>
              </a:ext>
            </a:extLst>
          </p:cNvPr>
          <p:cNvSpPr>
            <a:spLocks noGrp="1"/>
          </p:cNvSpPr>
          <p:nvPr>
            <p:ph type="title"/>
          </p:nvPr>
        </p:nvSpPr>
        <p:spPr/>
        <p:txBody>
          <a:bodyPr/>
          <a:lstStyle/>
          <a:p>
            <a:endParaRPr lang="es-ES" dirty="0"/>
          </a:p>
        </p:txBody>
      </p:sp>
      <p:sp>
        <p:nvSpPr>
          <p:cNvPr id="4" name="Rectángulo 3">
            <a:extLst>
              <a:ext uri="{FF2B5EF4-FFF2-40B4-BE49-F238E27FC236}">
                <a16:creationId xmlns:a16="http://schemas.microsoft.com/office/drawing/2014/main" id="{AC9261B5-64EB-65B3-6EEF-9B5D88A7E4D8}"/>
              </a:ext>
            </a:extLst>
          </p:cNvPr>
          <p:cNvSpPr/>
          <p:nvPr/>
        </p:nvSpPr>
        <p:spPr>
          <a:xfrm>
            <a:off x="0" y="0"/>
            <a:ext cx="12192000" cy="1247814"/>
          </a:xfrm>
          <a:prstGeom prst="rect">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indent="0" algn="ctr">
              <a:buFont typeface="Wingdings 3" panose="05040102010807070707" pitchFamily="18" charset="2"/>
              <a:buNone/>
            </a:pPr>
            <a:r>
              <a:rPr lang="es-ES" sz="4800" b="1" dirty="0"/>
              <a:t>Estructura de una etiqueta HTML</a:t>
            </a:r>
            <a:endParaRPr lang="en-US" sz="4800" b="1" dirty="0"/>
          </a:p>
        </p:txBody>
      </p:sp>
      <p:sp>
        <p:nvSpPr>
          <p:cNvPr id="8" name="Marcador de contenido 7">
            <a:extLst>
              <a:ext uri="{FF2B5EF4-FFF2-40B4-BE49-F238E27FC236}">
                <a16:creationId xmlns:a16="http://schemas.microsoft.com/office/drawing/2014/main" id="{92AAD16D-D1A1-DCC6-C29A-D98D66C7A084}"/>
              </a:ext>
            </a:extLst>
          </p:cNvPr>
          <p:cNvSpPr>
            <a:spLocks noGrp="1"/>
          </p:cNvSpPr>
          <p:nvPr>
            <p:ph idx="1"/>
          </p:nvPr>
        </p:nvSpPr>
        <p:spPr/>
        <p:txBody>
          <a:bodyPr/>
          <a:lstStyle/>
          <a:p>
            <a:endParaRPr lang="es-ES" dirty="0"/>
          </a:p>
        </p:txBody>
      </p:sp>
      <p:pic>
        <p:nvPicPr>
          <p:cNvPr id="12" name="Imagen 11">
            <a:extLst>
              <a:ext uri="{FF2B5EF4-FFF2-40B4-BE49-F238E27FC236}">
                <a16:creationId xmlns:a16="http://schemas.microsoft.com/office/drawing/2014/main" id="{646A80BB-1430-30DE-7CB3-8C6DAA020666}"/>
              </a:ext>
            </a:extLst>
          </p:cNvPr>
          <p:cNvPicPr>
            <a:picLocks noChangeAspect="1"/>
          </p:cNvPicPr>
          <p:nvPr/>
        </p:nvPicPr>
        <p:blipFill>
          <a:blip r:embed="rId2"/>
          <a:stretch>
            <a:fillRect/>
          </a:stretch>
        </p:blipFill>
        <p:spPr>
          <a:xfrm>
            <a:off x="2202106" y="1825625"/>
            <a:ext cx="7400925" cy="3657600"/>
          </a:xfrm>
          <a:prstGeom prst="rect">
            <a:avLst/>
          </a:prstGeom>
        </p:spPr>
      </p:pic>
      <p:sp>
        <p:nvSpPr>
          <p:cNvPr id="5" name="Marcador de número de diapositiva 4">
            <a:extLst>
              <a:ext uri="{FF2B5EF4-FFF2-40B4-BE49-F238E27FC236}">
                <a16:creationId xmlns:a16="http://schemas.microsoft.com/office/drawing/2014/main" id="{57B7E7A5-A3AB-BCC6-5788-C7EF0844D2CE}"/>
              </a:ext>
            </a:extLst>
          </p:cNvPr>
          <p:cNvSpPr>
            <a:spLocks noGrp="1"/>
          </p:cNvSpPr>
          <p:nvPr>
            <p:ph type="sldNum" sz="quarter" idx="12"/>
          </p:nvPr>
        </p:nvSpPr>
        <p:spPr/>
        <p:txBody>
          <a:bodyPr/>
          <a:lstStyle/>
          <a:p>
            <a:fld id="{0530B498-C689-4599-93E2-4FCD09F78740}" type="slidenum">
              <a:rPr lang="es-ES" smtClean="0"/>
              <a:t>20</a:t>
            </a:fld>
            <a:endParaRPr lang="es-ES"/>
          </a:p>
        </p:txBody>
      </p:sp>
    </p:spTree>
    <p:extLst>
      <p:ext uri="{BB962C8B-B14F-4D97-AF65-F5344CB8AC3E}">
        <p14:creationId xmlns:p14="http://schemas.microsoft.com/office/powerpoint/2010/main" val="42735632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DD37D228-6E39-85DD-CEE8-170714CB6E93}"/>
              </a:ext>
            </a:extLst>
          </p:cNvPr>
          <p:cNvSpPr/>
          <p:nvPr/>
        </p:nvSpPr>
        <p:spPr>
          <a:xfrm>
            <a:off x="0" y="0"/>
            <a:ext cx="12192000" cy="1247814"/>
          </a:xfrm>
          <a:prstGeom prst="rect">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indent="0" algn="ctr">
              <a:buFont typeface="Wingdings 3" panose="05040102010807070707" pitchFamily="18" charset="2"/>
              <a:buNone/>
            </a:pPr>
            <a:r>
              <a:rPr lang="es-ES" sz="4800" b="1" dirty="0"/>
              <a:t>Idioma</a:t>
            </a:r>
            <a:endParaRPr lang="en-US" sz="4800" b="1" dirty="0"/>
          </a:p>
        </p:txBody>
      </p:sp>
      <p:sp>
        <p:nvSpPr>
          <p:cNvPr id="6" name="Rectangle 2">
            <a:extLst>
              <a:ext uri="{FF2B5EF4-FFF2-40B4-BE49-F238E27FC236}">
                <a16:creationId xmlns:a16="http://schemas.microsoft.com/office/drawing/2014/main" id="{4740577C-2D98-1D5C-6AF5-5D4C39BAEE25}"/>
              </a:ext>
            </a:extLst>
          </p:cNvPr>
          <p:cNvSpPr>
            <a:spLocks noGrp="1" noChangeArrowheads="1"/>
          </p:cNvSpPr>
          <p:nvPr>
            <p:ph idx="1"/>
          </p:nvPr>
        </p:nvSpPr>
        <p:spPr bwMode="auto">
          <a:xfrm>
            <a:off x="650072" y="1474584"/>
            <a:ext cx="10310446" cy="14219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fontAlgn="base">
              <a:spcAft>
                <a:spcPct val="0"/>
              </a:spcAft>
              <a:buClrTx/>
              <a:buSzTx/>
              <a:buNone/>
              <a:tabLst/>
            </a:pPr>
            <a:r>
              <a:rPr lang="es-ES" altLang="es-ES" sz="3200" dirty="0"/>
              <a:t>Se puede  especificar el idioma principal de la página web o de cualquier elemento en la estructura con el atributo </a:t>
            </a:r>
            <a:r>
              <a:rPr lang="es-ES" altLang="es-ES" sz="3200" dirty="0" err="1"/>
              <a:t>lang</a:t>
            </a:r>
            <a:r>
              <a:rPr lang="es-ES" altLang="es-ES" sz="3200" dirty="0"/>
              <a:t> y el código correspondiente del idioma: </a:t>
            </a:r>
          </a:p>
        </p:txBody>
      </p:sp>
      <p:sp>
        <p:nvSpPr>
          <p:cNvPr id="7" name="Rectangle 3">
            <a:extLst>
              <a:ext uri="{FF2B5EF4-FFF2-40B4-BE49-F238E27FC236}">
                <a16:creationId xmlns:a16="http://schemas.microsoft.com/office/drawing/2014/main" id="{D080BC79-7B0C-7D81-BF60-7CECF0F05EA2}"/>
              </a:ext>
            </a:extLst>
          </p:cNvPr>
          <p:cNvSpPr>
            <a:spLocks noChangeArrowheads="1"/>
          </p:cNvSpPr>
          <p:nvPr/>
        </p:nvSpPr>
        <p:spPr bwMode="auto">
          <a:xfrm>
            <a:off x="808333" y="3175844"/>
            <a:ext cx="3156057" cy="5355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algn="just" fontAlgn="base">
              <a:lnSpc>
                <a:spcPct val="90000"/>
              </a:lnSpc>
              <a:spcBef>
                <a:spcPts val="1000"/>
              </a:spcBef>
              <a:spcAft>
                <a:spcPct val="0"/>
              </a:spcAft>
            </a:pPr>
            <a:r>
              <a:rPr lang="es-ES" altLang="es-ES" sz="3200" dirty="0"/>
              <a:t>&lt;</a:t>
            </a:r>
            <a:r>
              <a:rPr lang="es-ES" altLang="es-ES" sz="3200" dirty="0" err="1">
                <a:solidFill>
                  <a:srgbClr val="7030A0"/>
                </a:solidFill>
              </a:rPr>
              <a:t>html</a:t>
            </a:r>
            <a:r>
              <a:rPr lang="es-ES" altLang="es-ES" sz="3200" dirty="0"/>
              <a:t> </a:t>
            </a:r>
            <a:r>
              <a:rPr lang="es-ES" altLang="es-ES" sz="3200" dirty="0" err="1">
                <a:solidFill>
                  <a:srgbClr val="92D050"/>
                </a:solidFill>
              </a:rPr>
              <a:t>lang</a:t>
            </a:r>
            <a:r>
              <a:rPr lang="es-ES" altLang="es-ES" sz="3200" dirty="0"/>
              <a:t>="</a:t>
            </a:r>
            <a:r>
              <a:rPr lang="es-ES" altLang="es-ES" sz="3200" dirty="0">
                <a:solidFill>
                  <a:schemeClr val="accent1"/>
                </a:solidFill>
              </a:rPr>
              <a:t>es</a:t>
            </a:r>
            <a:r>
              <a:rPr lang="es-ES" altLang="es-ES" sz="3200" dirty="0"/>
              <a:t>"&gt; </a:t>
            </a:r>
          </a:p>
        </p:txBody>
      </p:sp>
      <p:sp>
        <p:nvSpPr>
          <p:cNvPr id="5" name="Marcador de número de diapositiva 4">
            <a:extLst>
              <a:ext uri="{FF2B5EF4-FFF2-40B4-BE49-F238E27FC236}">
                <a16:creationId xmlns:a16="http://schemas.microsoft.com/office/drawing/2014/main" id="{82702A80-DE7B-DF06-64E5-B278FB590CA0}"/>
              </a:ext>
            </a:extLst>
          </p:cNvPr>
          <p:cNvSpPr>
            <a:spLocks noGrp="1"/>
          </p:cNvSpPr>
          <p:nvPr>
            <p:ph type="sldNum" sz="quarter" idx="12"/>
          </p:nvPr>
        </p:nvSpPr>
        <p:spPr/>
        <p:txBody>
          <a:bodyPr/>
          <a:lstStyle/>
          <a:p>
            <a:fld id="{0530B498-C689-4599-93E2-4FCD09F78740}" type="slidenum">
              <a:rPr lang="es-ES" smtClean="0"/>
              <a:t>21</a:t>
            </a:fld>
            <a:endParaRPr lang="es-ES"/>
          </a:p>
        </p:txBody>
      </p:sp>
      <p:sp>
        <p:nvSpPr>
          <p:cNvPr id="8" name="Rectángulo 7">
            <a:extLst>
              <a:ext uri="{FF2B5EF4-FFF2-40B4-BE49-F238E27FC236}">
                <a16:creationId xmlns:a16="http://schemas.microsoft.com/office/drawing/2014/main" id="{57C2896A-3AB8-45E6-82DD-9347633E8151}"/>
              </a:ext>
            </a:extLst>
          </p:cNvPr>
          <p:cNvSpPr/>
          <p:nvPr/>
        </p:nvSpPr>
        <p:spPr>
          <a:xfrm>
            <a:off x="650072" y="4294247"/>
            <a:ext cx="10703728" cy="2062103"/>
          </a:xfrm>
          <a:prstGeom prst="rect">
            <a:avLst/>
          </a:prstGeom>
        </p:spPr>
        <p:txBody>
          <a:bodyPr wrap="square">
            <a:spAutoFit/>
          </a:bodyPr>
          <a:lstStyle/>
          <a:p>
            <a:pPr algn="just"/>
            <a:r>
              <a:rPr lang="es-ES" sz="3200" dirty="0"/>
              <a:t>El atributo HTML </a:t>
            </a:r>
            <a:r>
              <a:rPr lang="es-ES" sz="3200" dirty="0" err="1"/>
              <a:t>lang</a:t>
            </a:r>
            <a:r>
              <a:rPr lang="es-ES" sz="3200" dirty="0"/>
              <a:t> es fundamental porque ayuda a los motores de búsqueda, como Google, Bing, </a:t>
            </a:r>
            <a:r>
              <a:rPr lang="es-ES" sz="3200" dirty="0" err="1"/>
              <a:t>Yandex</a:t>
            </a:r>
            <a:r>
              <a:rPr lang="es-ES" sz="3200" dirty="0"/>
              <a:t> y otros, a devolver resultados específicos del idioma en las páginas de resultados de búsqueda.</a:t>
            </a:r>
          </a:p>
        </p:txBody>
      </p:sp>
    </p:spTree>
    <p:extLst>
      <p:ext uri="{BB962C8B-B14F-4D97-AF65-F5344CB8AC3E}">
        <p14:creationId xmlns:p14="http://schemas.microsoft.com/office/powerpoint/2010/main" val="7690023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736D3B2-D202-1C3F-E89D-295089A7BCDA}"/>
              </a:ext>
            </a:extLst>
          </p:cNvPr>
          <p:cNvSpPr>
            <a:spLocks noGrp="1"/>
          </p:cNvSpPr>
          <p:nvPr>
            <p:ph type="title"/>
          </p:nvPr>
        </p:nvSpPr>
        <p:spPr/>
        <p:txBody>
          <a:bodyPr/>
          <a:lstStyle/>
          <a:p>
            <a:endParaRPr lang="es-ES"/>
          </a:p>
        </p:txBody>
      </p:sp>
      <p:sp>
        <p:nvSpPr>
          <p:cNvPr id="3" name="Marcador de contenido 2">
            <a:extLst>
              <a:ext uri="{FF2B5EF4-FFF2-40B4-BE49-F238E27FC236}">
                <a16:creationId xmlns:a16="http://schemas.microsoft.com/office/drawing/2014/main" id="{5F937C26-4750-A46A-2816-F3F802AB0B8D}"/>
              </a:ext>
            </a:extLst>
          </p:cNvPr>
          <p:cNvSpPr>
            <a:spLocks noGrp="1"/>
          </p:cNvSpPr>
          <p:nvPr>
            <p:ph idx="1"/>
          </p:nvPr>
        </p:nvSpPr>
        <p:spPr/>
        <p:txBody>
          <a:bodyPr/>
          <a:lstStyle/>
          <a:p>
            <a:r>
              <a:rPr lang="es-ES" sz="2800" dirty="0"/>
              <a:t>Un enlace es una zona de texto o gráficos que si son seleccionados nos trasladan a otro documento .</a:t>
            </a:r>
          </a:p>
          <a:p>
            <a:r>
              <a:rPr lang="es-ES" sz="2800" dirty="0"/>
              <a:t>La etiqueta </a:t>
            </a:r>
            <a:r>
              <a:rPr lang="es-ES" sz="2800" b="1" dirty="0"/>
              <a:t>&lt;a&gt;</a:t>
            </a:r>
            <a:r>
              <a:rPr lang="es-ES" sz="2800" dirty="0"/>
              <a:t> incorpora un enlace. Todo lo que esté entre &lt;a&gt; y &lt;/a&gt;, ya sea texto o imágenes, será considerado como enlace:</a:t>
            </a:r>
          </a:p>
          <a:p>
            <a:r>
              <a:rPr lang="es-ES_tradnl" sz="2800" dirty="0"/>
              <a:t>El atributo </a:t>
            </a:r>
            <a:r>
              <a:rPr lang="es-ES_tradnl" sz="2800" b="1" dirty="0" err="1"/>
              <a:t>href</a:t>
            </a:r>
            <a:r>
              <a:rPr lang="es-ES_tradnl" sz="2800" dirty="0"/>
              <a:t> indicará hacia la dirección a la que estará dirigida el enlace:</a:t>
            </a:r>
          </a:p>
          <a:p>
            <a:endParaRPr lang="es-ES" sz="2800" dirty="0"/>
          </a:p>
          <a:p>
            <a:pPr marL="0" indent="0">
              <a:buNone/>
            </a:pPr>
            <a:r>
              <a:rPr lang="es-ES" sz="2800" dirty="0"/>
              <a:t>     </a:t>
            </a:r>
            <a:endParaRPr lang="es-ES" dirty="0"/>
          </a:p>
        </p:txBody>
      </p:sp>
      <p:sp>
        <p:nvSpPr>
          <p:cNvPr id="4" name="Rectángulo 3">
            <a:extLst>
              <a:ext uri="{FF2B5EF4-FFF2-40B4-BE49-F238E27FC236}">
                <a16:creationId xmlns:a16="http://schemas.microsoft.com/office/drawing/2014/main" id="{2D745B9A-327D-6861-22B6-8BD343370FD8}"/>
              </a:ext>
            </a:extLst>
          </p:cNvPr>
          <p:cNvSpPr/>
          <p:nvPr/>
        </p:nvSpPr>
        <p:spPr>
          <a:xfrm>
            <a:off x="0" y="0"/>
            <a:ext cx="12192000" cy="1247814"/>
          </a:xfrm>
          <a:prstGeom prst="rect">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indent="0" algn="ctr">
              <a:buFont typeface="Wingdings 3" panose="05040102010807070707" pitchFamily="18" charset="2"/>
              <a:buNone/>
            </a:pPr>
            <a:r>
              <a:rPr lang="es-ES" sz="4800" b="1" dirty="0"/>
              <a:t>Enlaces</a:t>
            </a:r>
            <a:endParaRPr lang="en-US" sz="4800" b="1" dirty="0"/>
          </a:p>
        </p:txBody>
      </p:sp>
      <p:sp>
        <p:nvSpPr>
          <p:cNvPr id="12" name="Rectangle 2">
            <a:extLst>
              <a:ext uri="{FF2B5EF4-FFF2-40B4-BE49-F238E27FC236}">
                <a16:creationId xmlns:a16="http://schemas.microsoft.com/office/drawing/2014/main" id="{2CAE8B9C-A2C9-A619-E1B3-0D1FDD0D5D23}"/>
              </a:ext>
            </a:extLst>
          </p:cNvPr>
          <p:cNvSpPr>
            <a:spLocks noChangeArrowheads="1"/>
          </p:cNvSpPr>
          <p:nvPr/>
        </p:nvSpPr>
        <p:spPr bwMode="auto">
          <a:xfrm>
            <a:off x="838200" y="4921459"/>
            <a:ext cx="989469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s-ES" sz="2400" b="0" i="0" u="none" strike="noStrike" cap="none" normalizeH="0" baseline="0" dirty="0">
                <a:ln>
                  <a:noFill/>
                </a:ln>
                <a:solidFill>
                  <a:schemeClr val="tx1"/>
                </a:solidFill>
                <a:effectLst/>
                <a:latin typeface="Arial Unicode MS"/>
              </a:rPr>
              <a:t>&lt;</a:t>
            </a:r>
            <a:r>
              <a:rPr kumimoji="0" lang="es-ES" altLang="es-ES" sz="2400" b="0" i="0" u="none" strike="noStrike" cap="none" normalizeH="0" baseline="0" dirty="0">
                <a:ln>
                  <a:noFill/>
                </a:ln>
                <a:solidFill>
                  <a:srgbClr val="7030A0"/>
                </a:solidFill>
                <a:effectLst/>
                <a:latin typeface="Arial Unicode MS"/>
              </a:rPr>
              <a:t>a</a:t>
            </a:r>
            <a:r>
              <a:rPr kumimoji="0" lang="es-ES" altLang="es-ES" sz="2400" b="0" i="0" u="none" strike="noStrike" cap="none" normalizeH="0" baseline="0" dirty="0">
                <a:ln>
                  <a:noFill/>
                </a:ln>
                <a:solidFill>
                  <a:schemeClr val="tx1"/>
                </a:solidFill>
                <a:effectLst/>
                <a:latin typeface="Arial Unicode MS"/>
              </a:rPr>
              <a:t> </a:t>
            </a:r>
            <a:r>
              <a:rPr kumimoji="0" lang="es-ES" altLang="es-ES" sz="2400" b="0" i="0" u="none" strike="noStrike" cap="none" normalizeH="0" baseline="0" dirty="0" err="1">
                <a:ln>
                  <a:noFill/>
                </a:ln>
                <a:solidFill>
                  <a:srgbClr val="00B050"/>
                </a:solidFill>
                <a:effectLst/>
                <a:latin typeface="Arial Unicode MS"/>
              </a:rPr>
              <a:t>href</a:t>
            </a:r>
            <a:r>
              <a:rPr kumimoji="0" lang="es-ES" altLang="es-ES" sz="2400" b="0" i="0" u="none" strike="noStrike" cap="none" normalizeH="0" baseline="0" dirty="0">
                <a:ln>
                  <a:noFill/>
                </a:ln>
                <a:solidFill>
                  <a:schemeClr val="tx1"/>
                </a:solidFill>
                <a:effectLst/>
                <a:latin typeface="Arial Unicode MS"/>
              </a:rPr>
              <a:t>="</a:t>
            </a:r>
            <a:r>
              <a:rPr kumimoji="0" lang="es-ES" altLang="es-ES" sz="2400" b="0" i="0" u="none" strike="noStrike" cap="none" normalizeH="0" baseline="0" dirty="0">
                <a:ln>
                  <a:noFill/>
                </a:ln>
                <a:solidFill>
                  <a:schemeClr val="accent1"/>
                </a:solidFill>
                <a:effectLst/>
                <a:latin typeface="Arial Unicode MS"/>
              </a:rPr>
              <a:t>https://www.freecodecamp.org/espanol/</a:t>
            </a:r>
            <a:r>
              <a:rPr kumimoji="0" lang="es-ES" altLang="es-ES" sz="2400" b="0" i="0" u="none" strike="noStrike" cap="none" normalizeH="0" baseline="0" dirty="0">
                <a:ln>
                  <a:noFill/>
                </a:ln>
                <a:solidFill>
                  <a:schemeClr val="tx1"/>
                </a:solidFill>
                <a:effectLst/>
                <a:latin typeface="Arial Unicode MS"/>
              </a:rPr>
              <a:t>"&gt;freeCodeCamp&lt;</a:t>
            </a:r>
            <a:r>
              <a:rPr kumimoji="0" lang="es-ES" altLang="es-ES" sz="2400" b="0" i="0" u="none" strike="noStrike" cap="none" normalizeH="0" baseline="0" dirty="0">
                <a:ln>
                  <a:noFill/>
                </a:ln>
                <a:effectLst/>
                <a:latin typeface="Arial Unicode MS"/>
              </a:rPr>
              <a:t>/</a:t>
            </a:r>
            <a:r>
              <a:rPr kumimoji="0" lang="es-ES" altLang="es-ES" sz="2400" b="0" i="0" u="none" strike="noStrike" cap="none" normalizeH="0" baseline="0" dirty="0">
                <a:ln>
                  <a:noFill/>
                </a:ln>
                <a:solidFill>
                  <a:srgbClr val="7030A0"/>
                </a:solidFill>
                <a:effectLst/>
                <a:latin typeface="Arial Unicode MS"/>
              </a:rPr>
              <a:t>a</a:t>
            </a:r>
            <a:r>
              <a:rPr kumimoji="0" lang="es-ES" altLang="es-ES" sz="2400" b="0" i="0" u="none" strike="noStrike" cap="none" normalizeH="0" baseline="0" dirty="0">
                <a:ln>
                  <a:noFill/>
                </a:ln>
                <a:solidFill>
                  <a:schemeClr val="tx1"/>
                </a:solidFill>
                <a:effectLst/>
                <a:latin typeface="Arial Unicode MS"/>
              </a:rPr>
              <a:t>&gt;</a:t>
            </a:r>
            <a:r>
              <a:rPr kumimoji="0" lang="es-ES" altLang="es-ES" sz="2400" b="0" i="0" u="none" strike="noStrike" cap="none" normalizeH="0" baseline="0" dirty="0">
                <a:ln>
                  <a:noFill/>
                </a:ln>
                <a:solidFill>
                  <a:schemeClr val="tx1"/>
                </a:solidFill>
                <a:effectLst/>
              </a:rPr>
              <a:t> </a:t>
            </a:r>
            <a:endParaRPr kumimoji="0" lang="es-ES" altLang="es-ES" sz="2400" b="0" i="0" u="none" strike="noStrike" cap="none" normalizeH="0" baseline="0" dirty="0">
              <a:ln>
                <a:noFill/>
              </a:ln>
              <a:solidFill>
                <a:schemeClr val="tx1"/>
              </a:solidFill>
              <a:effectLst/>
              <a:latin typeface="Arial" panose="020B0604020202020204" pitchFamily="34" charset="0"/>
            </a:endParaRPr>
          </a:p>
        </p:txBody>
      </p:sp>
      <p:sp>
        <p:nvSpPr>
          <p:cNvPr id="6" name="Marcador de número de diapositiva 5">
            <a:extLst>
              <a:ext uri="{FF2B5EF4-FFF2-40B4-BE49-F238E27FC236}">
                <a16:creationId xmlns:a16="http://schemas.microsoft.com/office/drawing/2014/main" id="{82B1BE2E-483B-8380-596F-73F63FD058EC}"/>
              </a:ext>
            </a:extLst>
          </p:cNvPr>
          <p:cNvSpPr>
            <a:spLocks noGrp="1"/>
          </p:cNvSpPr>
          <p:nvPr>
            <p:ph type="sldNum" sz="quarter" idx="12"/>
          </p:nvPr>
        </p:nvSpPr>
        <p:spPr/>
        <p:txBody>
          <a:bodyPr/>
          <a:lstStyle/>
          <a:p>
            <a:fld id="{0530B498-C689-4599-93E2-4FCD09F78740}" type="slidenum">
              <a:rPr lang="es-ES" smtClean="0"/>
              <a:t>22</a:t>
            </a:fld>
            <a:endParaRPr lang="es-ES"/>
          </a:p>
        </p:txBody>
      </p:sp>
    </p:spTree>
    <p:extLst>
      <p:ext uri="{BB962C8B-B14F-4D97-AF65-F5344CB8AC3E}">
        <p14:creationId xmlns:p14="http://schemas.microsoft.com/office/powerpoint/2010/main" val="33046350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955A4AF-382E-27FB-F8EB-D596E18F0992}"/>
              </a:ext>
            </a:extLst>
          </p:cNvPr>
          <p:cNvSpPr>
            <a:spLocks noGrp="1"/>
          </p:cNvSpPr>
          <p:nvPr>
            <p:ph type="title"/>
          </p:nvPr>
        </p:nvSpPr>
        <p:spPr/>
        <p:txBody>
          <a:bodyPr/>
          <a:lstStyle/>
          <a:p>
            <a:endParaRPr lang="es-ES"/>
          </a:p>
        </p:txBody>
      </p:sp>
      <p:sp>
        <p:nvSpPr>
          <p:cNvPr id="3" name="Marcador de contenido 2">
            <a:extLst>
              <a:ext uri="{FF2B5EF4-FFF2-40B4-BE49-F238E27FC236}">
                <a16:creationId xmlns:a16="http://schemas.microsoft.com/office/drawing/2014/main" id="{C3C856D7-D5AF-A014-DF3D-79C750EFAD8C}"/>
              </a:ext>
            </a:extLst>
          </p:cNvPr>
          <p:cNvSpPr>
            <a:spLocks noGrp="1"/>
          </p:cNvSpPr>
          <p:nvPr>
            <p:ph idx="1"/>
          </p:nvPr>
        </p:nvSpPr>
        <p:spPr/>
        <p:txBody>
          <a:bodyPr/>
          <a:lstStyle/>
          <a:p>
            <a:pPr marL="361950" indent="0">
              <a:buNone/>
            </a:pPr>
            <a:r>
              <a:rPr lang="es-ES_tradnl" sz="2800" dirty="0"/>
              <a:t>&lt;h1&gt; Texto muy grande&lt;/h1&gt;</a:t>
            </a:r>
          </a:p>
          <a:p>
            <a:pPr marL="361950" indent="0">
              <a:buNone/>
            </a:pPr>
            <a:r>
              <a:rPr lang="es-ES_tradnl" sz="2800" dirty="0"/>
              <a:t>&lt;h2&gt; Texto grande &lt;/h2&gt;</a:t>
            </a:r>
          </a:p>
          <a:p>
            <a:pPr marL="361950" indent="0">
              <a:buNone/>
            </a:pPr>
            <a:r>
              <a:rPr lang="es-ES_tradnl" sz="2800" dirty="0"/>
              <a:t>&lt;h3</a:t>
            </a:r>
            <a:r>
              <a:rPr lang="en-CA" sz="2800" dirty="0"/>
              <a:t>&gt;</a:t>
            </a:r>
            <a:r>
              <a:rPr lang="es-ES_tradnl" sz="2800" dirty="0"/>
              <a:t>Texto algo más grande de lo normal &lt;/h3&gt;</a:t>
            </a:r>
          </a:p>
          <a:p>
            <a:pPr marL="361950" indent="0">
              <a:buNone/>
            </a:pPr>
            <a:r>
              <a:rPr lang="es-ES_tradnl" sz="2800" dirty="0"/>
              <a:t>&lt;h4&gt; Texto normal&lt;/h4&gt;</a:t>
            </a:r>
          </a:p>
          <a:p>
            <a:pPr marL="361950" indent="0">
              <a:buNone/>
            </a:pPr>
            <a:r>
              <a:rPr lang="es-ES_tradnl" sz="2800" dirty="0"/>
              <a:t>&lt;h5&gt; </a:t>
            </a:r>
            <a:r>
              <a:rPr lang="es-ES_tradnl" dirty="0"/>
              <a:t>T</a:t>
            </a:r>
            <a:r>
              <a:rPr lang="es-ES_tradnl" sz="2800" dirty="0"/>
              <a:t>exto peque</a:t>
            </a:r>
            <a:r>
              <a:rPr lang="es-ES" sz="2800" dirty="0" err="1"/>
              <a:t>ño</a:t>
            </a:r>
            <a:r>
              <a:rPr lang="es-ES_tradnl" sz="2800" dirty="0"/>
              <a:t> &lt;/h5&gt;</a:t>
            </a:r>
          </a:p>
          <a:p>
            <a:pPr marL="361950" indent="0">
              <a:buNone/>
            </a:pPr>
            <a:r>
              <a:rPr lang="es-ES_tradnl" sz="2800" dirty="0"/>
              <a:t>&lt;h6&gt; Texto muy pequeño &lt;/h6&gt;</a:t>
            </a:r>
            <a:endParaRPr lang="es-ES" dirty="0"/>
          </a:p>
          <a:p>
            <a:endParaRPr lang="es-ES" dirty="0"/>
          </a:p>
        </p:txBody>
      </p:sp>
      <p:sp>
        <p:nvSpPr>
          <p:cNvPr id="4" name="Rectángulo 3">
            <a:extLst>
              <a:ext uri="{FF2B5EF4-FFF2-40B4-BE49-F238E27FC236}">
                <a16:creationId xmlns:a16="http://schemas.microsoft.com/office/drawing/2014/main" id="{8BE3F1FE-475D-28D4-C59A-B01F30B2AE9A}"/>
              </a:ext>
            </a:extLst>
          </p:cNvPr>
          <p:cNvSpPr/>
          <p:nvPr/>
        </p:nvSpPr>
        <p:spPr>
          <a:xfrm>
            <a:off x="0" y="0"/>
            <a:ext cx="12192000" cy="1247814"/>
          </a:xfrm>
          <a:prstGeom prst="rect">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indent="0" algn="ctr">
              <a:buFont typeface="Wingdings 3" panose="05040102010807070707" pitchFamily="18" charset="2"/>
              <a:buNone/>
            </a:pPr>
            <a:r>
              <a:rPr lang="en-US" sz="4800" b="1" dirty="0" err="1"/>
              <a:t>Encabezados</a:t>
            </a:r>
            <a:endParaRPr lang="en-US" sz="4800" b="1" dirty="0"/>
          </a:p>
        </p:txBody>
      </p:sp>
      <p:pic>
        <p:nvPicPr>
          <p:cNvPr id="8" name="Imagen 7">
            <a:extLst>
              <a:ext uri="{FF2B5EF4-FFF2-40B4-BE49-F238E27FC236}">
                <a16:creationId xmlns:a16="http://schemas.microsoft.com/office/drawing/2014/main" id="{8AA941FA-D651-F7FC-9A04-4AF5481DC5AF}"/>
              </a:ext>
            </a:extLst>
          </p:cNvPr>
          <p:cNvPicPr>
            <a:picLocks noChangeAspect="1"/>
          </p:cNvPicPr>
          <p:nvPr/>
        </p:nvPicPr>
        <p:blipFill>
          <a:blip r:embed="rId3"/>
          <a:stretch>
            <a:fillRect/>
          </a:stretch>
        </p:blipFill>
        <p:spPr>
          <a:xfrm>
            <a:off x="8220075" y="1825625"/>
            <a:ext cx="3133725" cy="4124325"/>
          </a:xfrm>
          <a:prstGeom prst="rect">
            <a:avLst/>
          </a:prstGeom>
        </p:spPr>
      </p:pic>
      <p:sp>
        <p:nvSpPr>
          <p:cNvPr id="6" name="Marcador de número de diapositiva 5">
            <a:extLst>
              <a:ext uri="{FF2B5EF4-FFF2-40B4-BE49-F238E27FC236}">
                <a16:creationId xmlns:a16="http://schemas.microsoft.com/office/drawing/2014/main" id="{3E787571-10E4-51E5-1B6D-72715AE7CBBB}"/>
              </a:ext>
            </a:extLst>
          </p:cNvPr>
          <p:cNvSpPr>
            <a:spLocks noGrp="1"/>
          </p:cNvSpPr>
          <p:nvPr>
            <p:ph type="sldNum" sz="quarter" idx="12"/>
          </p:nvPr>
        </p:nvSpPr>
        <p:spPr/>
        <p:txBody>
          <a:bodyPr/>
          <a:lstStyle/>
          <a:p>
            <a:fld id="{0530B498-C689-4599-93E2-4FCD09F78740}" type="slidenum">
              <a:rPr lang="es-ES" smtClean="0"/>
              <a:t>23</a:t>
            </a:fld>
            <a:endParaRPr lang="es-ES"/>
          </a:p>
        </p:txBody>
      </p:sp>
    </p:spTree>
    <p:extLst>
      <p:ext uri="{BB962C8B-B14F-4D97-AF65-F5344CB8AC3E}">
        <p14:creationId xmlns:p14="http://schemas.microsoft.com/office/powerpoint/2010/main" val="2119525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9A4F568-52C0-C050-FCE0-D9BC4C4D2AB8}"/>
              </a:ext>
            </a:extLst>
          </p:cNvPr>
          <p:cNvSpPr>
            <a:spLocks noGrp="1"/>
          </p:cNvSpPr>
          <p:nvPr>
            <p:ph type="title"/>
          </p:nvPr>
        </p:nvSpPr>
        <p:spPr/>
        <p:txBody>
          <a:bodyPr/>
          <a:lstStyle/>
          <a:p>
            <a:endParaRPr lang="es-ES" b="1" dirty="0"/>
          </a:p>
        </p:txBody>
      </p:sp>
      <p:sp>
        <p:nvSpPr>
          <p:cNvPr id="7" name="Marcador de contenido 6">
            <a:extLst>
              <a:ext uri="{FF2B5EF4-FFF2-40B4-BE49-F238E27FC236}">
                <a16:creationId xmlns:a16="http://schemas.microsoft.com/office/drawing/2014/main" id="{52FC246A-4D99-029B-0D07-FDBEF5F10E89}"/>
              </a:ext>
            </a:extLst>
          </p:cNvPr>
          <p:cNvSpPr>
            <a:spLocks noGrp="1"/>
          </p:cNvSpPr>
          <p:nvPr>
            <p:ph idx="1"/>
          </p:nvPr>
        </p:nvSpPr>
        <p:spPr/>
        <p:txBody>
          <a:bodyPr/>
          <a:lstStyle/>
          <a:p>
            <a:pPr marL="0" indent="0">
              <a:buNone/>
            </a:pPr>
            <a:r>
              <a:rPr lang="es-ES" dirty="0"/>
              <a:t>HTML también nos permite escribir comentarios. Los comentarios son muy útiles para agregar notas que nosotros y otros desarrolladores pueden leer al ver el archivo. Son muy útiles para explicar y entender la estructura de la página y saber qué tareas están pendientes:</a:t>
            </a:r>
          </a:p>
          <a:p>
            <a:endParaRPr lang="es-ES" dirty="0"/>
          </a:p>
          <a:p>
            <a:endParaRPr lang="es-ES" dirty="0"/>
          </a:p>
        </p:txBody>
      </p:sp>
      <p:sp>
        <p:nvSpPr>
          <p:cNvPr id="8" name="Rectangle 1">
            <a:extLst>
              <a:ext uri="{FF2B5EF4-FFF2-40B4-BE49-F238E27FC236}">
                <a16:creationId xmlns:a16="http://schemas.microsoft.com/office/drawing/2014/main" id="{80BF68A4-BD4D-DBB7-C993-E4C9D3AABE07}"/>
              </a:ext>
            </a:extLst>
          </p:cNvPr>
          <p:cNvSpPr>
            <a:spLocks noChangeArrowheads="1"/>
          </p:cNvSpPr>
          <p:nvPr/>
        </p:nvSpPr>
        <p:spPr bwMode="auto">
          <a:xfrm>
            <a:off x="984738" y="3968284"/>
            <a:ext cx="647683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s-ES" sz="2800" b="0" i="0" u="none" strike="noStrike" cap="none" normalizeH="0" baseline="0" dirty="0">
                <a:ln>
                  <a:noFill/>
                </a:ln>
                <a:solidFill>
                  <a:schemeClr val="bg2">
                    <a:lumMod val="25000"/>
                  </a:schemeClr>
                </a:solidFill>
                <a:effectLst/>
              </a:rPr>
              <a:t>&lt;!-- Cambiar la estructura de esta parte --&gt; </a:t>
            </a:r>
          </a:p>
        </p:txBody>
      </p:sp>
      <p:sp>
        <p:nvSpPr>
          <p:cNvPr id="9" name="Rectángulo 8">
            <a:extLst>
              <a:ext uri="{FF2B5EF4-FFF2-40B4-BE49-F238E27FC236}">
                <a16:creationId xmlns:a16="http://schemas.microsoft.com/office/drawing/2014/main" id="{CC273A87-F922-EE11-3D44-BF17637B8333}"/>
              </a:ext>
            </a:extLst>
          </p:cNvPr>
          <p:cNvSpPr/>
          <p:nvPr/>
        </p:nvSpPr>
        <p:spPr>
          <a:xfrm>
            <a:off x="0" y="0"/>
            <a:ext cx="12192000" cy="1247814"/>
          </a:xfrm>
          <a:prstGeom prst="rect">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indent="0" algn="ctr">
              <a:buFont typeface="Wingdings 3" panose="05040102010807070707" pitchFamily="18" charset="2"/>
              <a:buNone/>
            </a:pPr>
            <a:r>
              <a:rPr lang="en-US" sz="4800" b="1" dirty="0" err="1"/>
              <a:t>Comentarios</a:t>
            </a:r>
            <a:endParaRPr lang="en-US" sz="4800" b="1" dirty="0"/>
          </a:p>
        </p:txBody>
      </p:sp>
      <p:sp>
        <p:nvSpPr>
          <p:cNvPr id="4" name="Marcador de número de diapositiva 3">
            <a:extLst>
              <a:ext uri="{FF2B5EF4-FFF2-40B4-BE49-F238E27FC236}">
                <a16:creationId xmlns:a16="http://schemas.microsoft.com/office/drawing/2014/main" id="{6AB37E1A-2DC6-31C0-A190-684CAC130ED6}"/>
              </a:ext>
            </a:extLst>
          </p:cNvPr>
          <p:cNvSpPr>
            <a:spLocks noGrp="1"/>
          </p:cNvSpPr>
          <p:nvPr>
            <p:ph type="sldNum" sz="quarter" idx="12"/>
          </p:nvPr>
        </p:nvSpPr>
        <p:spPr/>
        <p:txBody>
          <a:bodyPr/>
          <a:lstStyle/>
          <a:p>
            <a:fld id="{0530B498-C689-4599-93E2-4FCD09F78740}" type="slidenum">
              <a:rPr lang="es-ES" smtClean="0"/>
              <a:t>24</a:t>
            </a:fld>
            <a:endParaRPr lang="es-ES"/>
          </a:p>
        </p:txBody>
      </p:sp>
    </p:spTree>
    <p:extLst>
      <p:ext uri="{BB962C8B-B14F-4D97-AF65-F5344CB8AC3E}">
        <p14:creationId xmlns:p14="http://schemas.microsoft.com/office/powerpoint/2010/main" val="9142162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070A5E4-ECAD-4E22-4F74-6AB5EB21D9F7}"/>
              </a:ext>
            </a:extLst>
          </p:cNvPr>
          <p:cNvSpPr>
            <a:spLocks noGrp="1"/>
          </p:cNvSpPr>
          <p:nvPr>
            <p:ph type="title"/>
          </p:nvPr>
        </p:nvSpPr>
        <p:spPr/>
        <p:txBody>
          <a:bodyPr/>
          <a:lstStyle/>
          <a:p>
            <a:endParaRPr lang="es-ES"/>
          </a:p>
        </p:txBody>
      </p:sp>
      <p:sp>
        <p:nvSpPr>
          <p:cNvPr id="3" name="Marcador de contenido 2">
            <a:extLst>
              <a:ext uri="{FF2B5EF4-FFF2-40B4-BE49-F238E27FC236}">
                <a16:creationId xmlns:a16="http://schemas.microsoft.com/office/drawing/2014/main" id="{D48E4AF7-CF97-0865-3326-E7FBC19A2C72}"/>
              </a:ext>
            </a:extLst>
          </p:cNvPr>
          <p:cNvSpPr>
            <a:spLocks noGrp="1"/>
          </p:cNvSpPr>
          <p:nvPr>
            <p:ph idx="1"/>
          </p:nvPr>
        </p:nvSpPr>
        <p:spPr>
          <a:xfrm>
            <a:off x="838200" y="1521852"/>
            <a:ext cx="10515600" cy="4351338"/>
          </a:xfrm>
        </p:spPr>
        <p:txBody>
          <a:bodyPr/>
          <a:lstStyle/>
          <a:p>
            <a:r>
              <a:rPr lang="es-ES" dirty="0"/>
              <a:t>En HTML se pueden crear listas ordenadas y listas no ordenadas con las etiquetas </a:t>
            </a:r>
            <a:r>
              <a:rPr lang="en-CA" dirty="0"/>
              <a:t>&lt;</a:t>
            </a:r>
            <a:r>
              <a:rPr lang="en-CA" dirty="0" err="1"/>
              <a:t>ol</a:t>
            </a:r>
            <a:r>
              <a:rPr lang="en-CA" dirty="0"/>
              <a:t>&gt; y &lt;</a:t>
            </a:r>
            <a:r>
              <a:rPr lang="en-CA" dirty="0" err="1"/>
              <a:t>ul</a:t>
            </a:r>
            <a:r>
              <a:rPr lang="en-CA" dirty="0"/>
              <a:t>&gt; </a:t>
            </a:r>
            <a:r>
              <a:rPr lang="en-CA" dirty="0" err="1"/>
              <a:t>respectivamente</a:t>
            </a:r>
            <a:r>
              <a:rPr lang="en-CA" dirty="0"/>
              <a:t>.</a:t>
            </a:r>
            <a:endParaRPr lang="es-ES" dirty="0"/>
          </a:p>
        </p:txBody>
      </p:sp>
      <p:sp>
        <p:nvSpPr>
          <p:cNvPr id="4" name="Rectángulo 3">
            <a:extLst>
              <a:ext uri="{FF2B5EF4-FFF2-40B4-BE49-F238E27FC236}">
                <a16:creationId xmlns:a16="http://schemas.microsoft.com/office/drawing/2014/main" id="{3101447B-22B5-CDB9-17C5-DF936BAAD925}"/>
              </a:ext>
            </a:extLst>
          </p:cNvPr>
          <p:cNvSpPr/>
          <p:nvPr/>
        </p:nvSpPr>
        <p:spPr>
          <a:xfrm>
            <a:off x="0" y="0"/>
            <a:ext cx="12192000" cy="1247814"/>
          </a:xfrm>
          <a:prstGeom prst="rect">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indent="0" algn="ctr">
              <a:buFont typeface="Wingdings 3" panose="05040102010807070707" pitchFamily="18" charset="2"/>
              <a:buNone/>
            </a:pPr>
            <a:r>
              <a:rPr lang="en-US" sz="4800" b="1" dirty="0" err="1"/>
              <a:t>Listas</a:t>
            </a:r>
            <a:endParaRPr lang="en-US" sz="4800" b="1" dirty="0"/>
          </a:p>
        </p:txBody>
      </p:sp>
      <p:sp>
        <p:nvSpPr>
          <p:cNvPr id="14" name="Rectangle 2">
            <a:extLst>
              <a:ext uri="{FF2B5EF4-FFF2-40B4-BE49-F238E27FC236}">
                <a16:creationId xmlns:a16="http://schemas.microsoft.com/office/drawing/2014/main" id="{B4398DFE-362C-540E-7409-241644C10763}"/>
              </a:ext>
            </a:extLst>
          </p:cNvPr>
          <p:cNvSpPr>
            <a:spLocks noChangeArrowheads="1"/>
          </p:cNvSpPr>
          <p:nvPr/>
        </p:nvSpPr>
        <p:spPr bwMode="auto">
          <a:xfrm>
            <a:off x="1035957" y="3027824"/>
            <a:ext cx="2983253"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s-ES" sz="2400" b="0" i="0" u="none" strike="noStrike" cap="none" normalizeH="0" baseline="0" dirty="0">
                <a:ln>
                  <a:noFill/>
                </a:ln>
                <a:solidFill>
                  <a:schemeClr val="bg2">
                    <a:lumMod val="50000"/>
                  </a:schemeClr>
                </a:solidFill>
                <a:effectLst/>
              </a:rPr>
              <a:t>&lt;!-- Lista Ordenada --&gt;</a:t>
            </a:r>
          </a:p>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s-ES" sz="2400" b="0" i="0" u="none" strike="noStrike" cap="none" normalizeH="0" baseline="0" dirty="0">
                <a:ln>
                  <a:noFill/>
                </a:ln>
                <a:solidFill>
                  <a:schemeClr val="tx1"/>
                </a:solidFill>
                <a:effectLst/>
              </a:rPr>
              <a:t> &lt;</a:t>
            </a:r>
            <a:r>
              <a:rPr kumimoji="0" lang="es-ES" altLang="es-ES" sz="2400" b="0" i="0" u="none" strike="noStrike" cap="none" normalizeH="0" baseline="0" dirty="0" err="1">
                <a:ln>
                  <a:noFill/>
                </a:ln>
                <a:solidFill>
                  <a:srgbClr val="7030A0"/>
                </a:solidFill>
                <a:effectLst/>
              </a:rPr>
              <a:t>ol</a:t>
            </a:r>
            <a:r>
              <a:rPr kumimoji="0" lang="es-ES" altLang="es-ES" sz="2400" b="0" i="0" u="none" strike="noStrike" cap="none" normalizeH="0" baseline="0" dirty="0">
                <a:ln>
                  <a:noFill/>
                </a:ln>
                <a:solidFill>
                  <a:schemeClr val="tx1"/>
                </a:solidFill>
                <a:effectLst/>
              </a:rPr>
              <a:t>&gt;</a:t>
            </a:r>
          </a:p>
          <a:p>
            <a:pPr marL="0" marR="0" lvl="0" indent="0" algn="l" defTabSz="914400" rtl="0" eaLnBrk="0" fontAlgn="base" latinLnBrk="0" hangingPunct="0">
              <a:lnSpc>
                <a:spcPct val="100000"/>
              </a:lnSpc>
              <a:spcBef>
                <a:spcPct val="0"/>
              </a:spcBef>
              <a:spcAft>
                <a:spcPct val="0"/>
              </a:spcAft>
              <a:buClrTx/>
              <a:buSzTx/>
              <a:buFontTx/>
              <a:buNone/>
              <a:tabLst/>
            </a:pPr>
            <a:r>
              <a:rPr lang="es-ES" altLang="es-ES" sz="2400" dirty="0"/>
              <a:t>     </a:t>
            </a:r>
            <a:r>
              <a:rPr kumimoji="0" lang="es-ES" altLang="es-ES" sz="2400" b="0" i="0" u="none" strike="noStrike" cap="none" normalizeH="0" baseline="0" dirty="0">
                <a:ln>
                  <a:noFill/>
                </a:ln>
                <a:solidFill>
                  <a:schemeClr val="tx1"/>
                </a:solidFill>
                <a:effectLst/>
              </a:rPr>
              <a:t> &lt;</a:t>
            </a:r>
            <a:r>
              <a:rPr kumimoji="0" lang="es-ES" altLang="es-ES" sz="2400" b="0" i="0" u="none" strike="noStrike" cap="none" normalizeH="0" baseline="0" dirty="0" err="1">
                <a:ln>
                  <a:noFill/>
                </a:ln>
                <a:solidFill>
                  <a:srgbClr val="7030A0"/>
                </a:solidFill>
                <a:effectLst/>
              </a:rPr>
              <a:t>li</a:t>
            </a:r>
            <a:r>
              <a:rPr kumimoji="0" lang="es-ES" altLang="es-ES" sz="2400" b="0" i="0" u="none" strike="noStrike" cap="none" normalizeH="0" baseline="0" dirty="0">
                <a:ln>
                  <a:noFill/>
                </a:ln>
                <a:solidFill>
                  <a:schemeClr val="tx1"/>
                </a:solidFill>
                <a:effectLst/>
              </a:rPr>
              <a:t>&gt;Azul&lt;/</a:t>
            </a:r>
            <a:r>
              <a:rPr kumimoji="0" lang="es-ES" altLang="es-ES" sz="2400" b="0" i="0" u="none" strike="noStrike" cap="none" normalizeH="0" baseline="0" dirty="0" err="1">
                <a:ln>
                  <a:noFill/>
                </a:ln>
                <a:solidFill>
                  <a:srgbClr val="7030A0"/>
                </a:solidFill>
                <a:effectLst/>
              </a:rPr>
              <a:t>li</a:t>
            </a:r>
            <a:r>
              <a:rPr kumimoji="0" lang="es-ES" altLang="es-ES" sz="2400" b="0" i="0" u="none" strike="noStrike" cap="none" normalizeH="0" baseline="0" dirty="0">
                <a:ln>
                  <a:noFill/>
                </a:ln>
                <a:solidFill>
                  <a:schemeClr val="tx1"/>
                </a:solidFill>
                <a:effectLst/>
              </a:rPr>
              <a:t>&gt; </a:t>
            </a:r>
          </a:p>
          <a:p>
            <a:pPr marL="0" marR="0" lvl="0" indent="0" algn="l" defTabSz="914400" rtl="0" eaLnBrk="0" fontAlgn="base" latinLnBrk="0" hangingPunct="0">
              <a:lnSpc>
                <a:spcPct val="100000"/>
              </a:lnSpc>
              <a:spcBef>
                <a:spcPct val="0"/>
              </a:spcBef>
              <a:spcAft>
                <a:spcPct val="0"/>
              </a:spcAft>
              <a:buClrTx/>
              <a:buSzTx/>
              <a:buFontTx/>
              <a:buNone/>
              <a:tabLst/>
            </a:pPr>
            <a:r>
              <a:rPr lang="es-ES" altLang="es-ES" sz="2400" dirty="0"/>
              <a:t>      </a:t>
            </a:r>
            <a:r>
              <a:rPr kumimoji="0" lang="es-ES" altLang="es-ES" sz="2400" b="0" i="0" u="none" strike="noStrike" cap="none" normalizeH="0" baseline="0" dirty="0">
                <a:ln>
                  <a:noFill/>
                </a:ln>
                <a:solidFill>
                  <a:schemeClr val="tx1"/>
                </a:solidFill>
                <a:effectLst/>
              </a:rPr>
              <a:t>&lt;</a:t>
            </a:r>
            <a:r>
              <a:rPr kumimoji="0" lang="es-ES" altLang="es-ES" sz="2400" b="0" i="0" u="none" strike="noStrike" cap="none" normalizeH="0" baseline="0" dirty="0" err="1">
                <a:ln>
                  <a:noFill/>
                </a:ln>
                <a:solidFill>
                  <a:srgbClr val="7030A0"/>
                </a:solidFill>
                <a:effectLst/>
              </a:rPr>
              <a:t>li</a:t>
            </a:r>
            <a:r>
              <a:rPr kumimoji="0" lang="es-ES" altLang="es-ES" sz="2400" b="0" i="0" u="none" strike="noStrike" cap="none" normalizeH="0" baseline="0" dirty="0">
                <a:ln>
                  <a:noFill/>
                </a:ln>
                <a:solidFill>
                  <a:schemeClr val="tx1"/>
                </a:solidFill>
                <a:effectLst/>
              </a:rPr>
              <a:t>&gt;Verde&lt;/</a:t>
            </a:r>
            <a:r>
              <a:rPr kumimoji="0" lang="es-ES" altLang="es-ES" sz="2400" b="0" i="0" u="none" strike="noStrike" cap="none" normalizeH="0" baseline="0" dirty="0" err="1">
                <a:ln>
                  <a:noFill/>
                </a:ln>
                <a:solidFill>
                  <a:srgbClr val="7030A0"/>
                </a:solidFill>
                <a:effectLst/>
              </a:rPr>
              <a:t>li</a:t>
            </a:r>
            <a:r>
              <a:rPr kumimoji="0" lang="es-ES" altLang="es-ES" sz="2400" b="0" i="0" u="none" strike="noStrike" cap="none" normalizeH="0" baseline="0" dirty="0">
                <a:ln>
                  <a:noFill/>
                </a:ln>
                <a:solidFill>
                  <a:schemeClr val="tx1"/>
                </a:solidFill>
                <a:effectLst/>
              </a:rPr>
              <a:t>&gt;</a:t>
            </a:r>
          </a:p>
          <a:p>
            <a:pPr marL="0" marR="0" lvl="0" indent="0" algn="l" defTabSz="914400" rtl="0" eaLnBrk="0" fontAlgn="base" latinLnBrk="0" hangingPunct="0">
              <a:lnSpc>
                <a:spcPct val="100000"/>
              </a:lnSpc>
              <a:spcBef>
                <a:spcPct val="0"/>
              </a:spcBef>
              <a:spcAft>
                <a:spcPct val="0"/>
              </a:spcAft>
              <a:buClrTx/>
              <a:buSzTx/>
              <a:buFontTx/>
              <a:buNone/>
              <a:tabLst/>
            </a:pPr>
            <a:r>
              <a:rPr lang="es-ES" altLang="es-ES" sz="2400" dirty="0"/>
              <a:t>      </a:t>
            </a:r>
            <a:r>
              <a:rPr kumimoji="0" lang="es-ES" altLang="es-ES" sz="2400" b="0" i="0" u="none" strike="noStrike" cap="none" normalizeH="0" baseline="0" dirty="0">
                <a:ln>
                  <a:noFill/>
                </a:ln>
                <a:solidFill>
                  <a:schemeClr val="tx1"/>
                </a:solidFill>
                <a:effectLst/>
              </a:rPr>
              <a:t>&lt;</a:t>
            </a:r>
            <a:r>
              <a:rPr kumimoji="0" lang="es-ES" altLang="es-ES" sz="2400" b="0" i="0" u="none" strike="noStrike" cap="none" normalizeH="0" baseline="0" dirty="0" err="1">
                <a:ln>
                  <a:noFill/>
                </a:ln>
                <a:solidFill>
                  <a:srgbClr val="7030A0"/>
                </a:solidFill>
                <a:effectLst/>
              </a:rPr>
              <a:t>li</a:t>
            </a:r>
            <a:r>
              <a:rPr kumimoji="0" lang="es-ES" altLang="es-ES" sz="2400" b="0" i="0" u="none" strike="noStrike" cap="none" normalizeH="0" baseline="0" dirty="0">
                <a:ln>
                  <a:noFill/>
                </a:ln>
                <a:solidFill>
                  <a:schemeClr val="tx1"/>
                </a:solidFill>
                <a:effectLst/>
              </a:rPr>
              <a:t>&gt;Negro&lt;/</a:t>
            </a:r>
            <a:r>
              <a:rPr kumimoji="0" lang="es-ES" altLang="es-ES" sz="2400" b="0" i="0" u="none" strike="noStrike" cap="none" normalizeH="0" baseline="0" dirty="0" err="1">
                <a:ln>
                  <a:noFill/>
                </a:ln>
                <a:solidFill>
                  <a:srgbClr val="7030A0"/>
                </a:solidFill>
                <a:effectLst/>
              </a:rPr>
              <a:t>li</a:t>
            </a:r>
            <a:r>
              <a:rPr kumimoji="0" lang="es-ES" altLang="es-ES" sz="2400" b="0" i="0" u="none" strike="noStrike" cap="none" normalizeH="0" baseline="0" dirty="0">
                <a:ln>
                  <a:noFill/>
                </a:ln>
                <a:solidFill>
                  <a:schemeClr val="tx1"/>
                </a:solidFill>
                <a:effectLst/>
              </a:rPr>
              <a:t>&gt; </a:t>
            </a:r>
          </a:p>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s-ES" sz="2400" b="0" i="0" u="none" strike="noStrike" cap="none" normalizeH="0" baseline="0" dirty="0">
                <a:ln>
                  <a:noFill/>
                </a:ln>
                <a:solidFill>
                  <a:schemeClr val="tx1"/>
                </a:solidFill>
                <a:effectLst/>
              </a:rPr>
              <a:t>&lt;/</a:t>
            </a:r>
            <a:r>
              <a:rPr kumimoji="0" lang="es-ES" altLang="es-ES" sz="2400" b="0" i="0" u="none" strike="noStrike" cap="none" normalizeH="0" baseline="0" dirty="0" err="1">
                <a:ln>
                  <a:noFill/>
                </a:ln>
                <a:solidFill>
                  <a:srgbClr val="7030A0"/>
                </a:solidFill>
                <a:effectLst/>
              </a:rPr>
              <a:t>ol</a:t>
            </a:r>
            <a:r>
              <a:rPr kumimoji="0" lang="es-ES" altLang="es-ES" sz="2400" b="0" i="0" u="none" strike="noStrike" cap="none" normalizeH="0" baseline="0" dirty="0">
                <a:ln>
                  <a:noFill/>
                </a:ln>
                <a:solidFill>
                  <a:schemeClr val="tx1"/>
                </a:solidFill>
                <a:effectLst/>
              </a:rPr>
              <a:t>&gt; </a:t>
            </a:r>
          </a:p>
        </p:txBody>
      </p:sp>
      <p:sp>
        <p:nvSpPr>
          <p:cNvPr id="15" name="Rectangle 2">
            <a:extLst>
              <a:ext uri="{FF2B5EF4-FFF2-40B4-BE49-F238E27FC236}">
                <a16:creationId xmlns:a16="http://schemas.microsoft.com/office/drawing/2014/main" id="{94F50B40-63D1-5337-DBD7-D46B02B2635E}"/>
              </a:ext>
            </a:extLst>
          </p:cNvPr>
          <p:cNvSpPr>
            <a:spLocks noChangeArrowheads="1"/>
          </p:cNvSpPr>
          <p:nvPr/>
        </p:nvSpPr>
        <p:spPr bwMode="auto">
          <a:xfrm>
            <a:off x="6685491" y="3016672"/>
            <a:ext cx="3412857"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s-ES" sz="2400" b="0" i="0" u="none" strike="noStrike" cap="none" normalizeH="0" baseline="0" dirty="0">
                <a:ln>
                  <a:noFill/>
                </a:ln>
                <a:solidFill>
                  <a:schemeClr val="bg2">
                    <a:lumMod val="50000"/>
                  </a:schemeClr>
                </a:solidFill>
                <a:effectLst/>
              </a:rPr>
              <a:t>&lt;!-- Lista No Ordenada --&gt;</a:t>
            </a:r>
          </a:p>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s-ES" sz="2400" b="0" i="0" u="none" strike="noStrike" cap="none" normalizeH="0" baseline="0" dirty="0">
                <a:ln>
                  <a:noFill/>
                </a:ln>
                <a:solidFill>
                  <a:schemeClr val="tx1"/>
                </a:solidFill>
                <a:effectLst/>
              </a:rPr>
              <a:t> &lt;</a:t>
            </a:r>
            <a:r>
              <a:rPr lang="es-ES" altLang="es-ES" sz="2400" dirty="0" err="1">
                <a:solidFill>
                  <a:srgbClr val="7030A0"/>
                </a:solidFill>
              </a:rPr>
              <a:t>u</a:t>
            </a:r>
            <a:r>
              <a:rPr kumimoji="0" lang="es-ES" altLang="es-ES" sz="2400" b="0" i="0" u="none" strike="noStrike" cap="none" normalizeH="0" baseline="0" dirty="0" err="1">
                <a:ln>
                  <a:noFill/>
                </a:ln>
                <a:solidFill>
                  <a:srgbClr val="7030A0"/>
                </a:solidFill>
                <a:effectLst/>
              </a:rPr>
              <a:t>l</a:t>
            </a:r>
            <a:r>
              <a:rPr kumimoji="0" lang="es-ES" altLang="es-ES" sz="2400" b="0" i="0" u="none" strike="noStrike" cap="none" normalizeH="0" baseline="0" dirty="0">
                <a:ln>
                  <a:noFill/>
                </a:ln>
                <a:solidFill>
                  <a:schemeClr val="tx1"/>
                </a:solidFill>
                <a:effectLst/>
              </a:rPr>
              <a:t>&gt;</a:t>
            </a:r>
          </a:p>
          <a:p>
            <a:pPr marL="0" marR="0" lvl="0" indent="0" algn="l" defTabSz="914400" rtl="0" eaLnBrk="0" fontAlgn="base" latinLnBrk="0" hangingPunct="0">
              <a:lnSpc>
                <a:spcPct val="100000"/>
              </a:lnSpc>
              <a:spcBef>
                <a:spcPct val="0"/>
              </a:spcBef>
              <a:spcAft>
                <a:spcPct val="0"/>
              </a:spcAft>
              <a:buClrTx/>
              <a:buSzTx/>
              <a:buFontTx/>
              <a:buNone/>
              <a:tabLst/>
            </a:pPr>
            <a:r>
              <a:rPr lang="es-ES" altLang="es-ES" sz="2400" dirty="0"/>
              <a:t>     </a:t>
            </a:r>
            <a:r>
              <a:rPr kumimoji="0" lang="es-ES" altLang="es-ES" sz="2400" b="0" i="0" u="none" strike="noStrike" cap="none" normalizeH="0" baseline="0" dirty="0">
                <a:ln>
                  <a:noFill/>
                </a:ln>
                <a:solidFill>
                  <a:schemeClr val="tx1"/>
                </a:solidFill>
                <a:effectLst/>
              </a:rPr>
              <a:t> &lt;</a:t>
            </a:r>
            <a:r>
              <a:rPr kumimoji="0" lang="es-ES" altLang="es-ES" sz="2400" b="0" i="0" u="none" strike="noStrike" cap="none" normalizeH="0" baseline="0" dirty="0" err="1">
                <a:ln>
                  <a:noFill/>
                </a:ln>
                <a:solidFill>
                  <a:srgbClr val="7030A0"/>
                </a:solidFill>
                <a:effectLst/>
              </a:rPr>
              <a:t>li</a:t>
            </a:r>
            <a:r>
              <a:rPr kumimoji="0" lang="es-ES" altLang="es-ES" sz="2400" b="0" i="0" u="none" strike="noStrike" cap="none" normalizeH="0" baseline="0" dirty="0">
                <a:ln>
                  <a:noFill/>
                </a:ln>
                <a:solidFill>
                  <a:schemeClr val="tx1"/>
                </a:solidFill>
                <a:effectLst/>
              </a:rPr>
              <a:t>&gt;Azul&lt;/</a:t>
            </a:r>
            <a:r>
              <a:rPr kumimoji="0" lang="es-ES" altLang="es-ES" sz="2400" b="0" i="0" u="none" strike="noStrike" cap="none" normalizeH="0" baseline="0" dirty="0" err="1">
                <a:ln>
                  <a:noFill/>
                </a:ln>
                <a:solidFill>
                  <a:srgbClr val="7030A0"/>
                </a:solidFill>
                <a:effectLst/>
              </a:rPr>
              <a:t>li</a:t>
            </a:r>
            <a:r>
              <a:rPr kumimoji="0" lang="es-ES" altLang="es-ES" sz="2400" b="0" i="0" u="none" strike="noStrike" cap="none" normalizeH="0" baseline="0" dirty="0">
                <a:ln>
                  <a:noFill/>
                </a:ln>
                <a:solidFill>
                  <a:schemeClr val="tx1"/>
                </a:solidFill>
                <a:effectLst/>
              </a:rPr>
              <a:t>&gt; </a:t>
            </a:r>
          </a:p>
          <a:p>
            <a:pPr marL="0" marR="0" lvl="0" indent="0" algn="l" defTabSz="914400" rtl="0" eaLnBrk="0" fontAlgn="base" latinLnBrk="0" hangingPunct="0">
              <a:lnSpc>
                <a:spcPct val="100000"/>
              </a:lnSpc>
              <a:spcBef>
                <a:spcPct val="0"/>
              </a:spcBef>
              <a:spcAft>
                <a:spcPct val="0"/>
              </a:spcAft>
              <a:buClrTx/>
              <a:buSzTx/>
              <a:buFontTx/>
              <a:buNone/>
              <a:tabLst/>
            </a:pPr>
            <a:r>
              <a:rPr lang="es-ES" altLang="es-ES" sz="2400" dirty="0"/>
              <a:t>      </a:t>
            </a:r>
            <a:r>
              <a:rPr kumimoji="0" lang="es-ES" altLang="es-ES" sz="2400" b="0" i="0" u="none" strike="noStrike" cap="none" normalizeH="0" baseline="0" dirty="0">
                <a:ln>
                  <a:noFill/>
                </a:ln>
                <a:solidFill>
                  <a:schemeClr val="tx1"/>
                </a:solidFill>
                <a:effectLst/>
              </a:rPr>
              <a:t>&lt;</a:t>
            </a:r>
            <a:r>
              <a:rPr kumimoji="0" lang="es-ES" altLang="es-ES" sz="2400" b="0" i="0" u="none" strike="noStrike" cap="none" normalizeH="0" baseline="0" dirty="0" err="1">
                <a:ln>
                  <a:noFill/>
                </a:ln>
                <a:solidFill>
                  <a:srgbClr val="7030A0"/>
                </a:solidFill>
                <a:effectLst/>
              </a:rPr>
              <a:t>li</a:t>
            </a:r>
            <a:r>
              <a:rPr kumimoji="0" lang="es-ES" altLang="es-ES" sz="2400" b="0" i="0" u="none" strike="noStrike" cap="none" normalizeH="0" baseline="0" dirty="0">
                <a:ln>
                  <a:noFill/>
                </a:ln>
                <a:solidFill>
                  <a:schemeClr val="tx1"/>
                </a:solidFill>
                <a:effectLst/>
              </a:rPr>
              <a:t>&gt;Verde&lt;/</a:t>
            </a:r>
            <a:r>
              <a:rPr kumimoji="0" lang="es-ES" altLang="es-ES" sz="2400" b="0" i="0" u="none" strike="noStrike" cap="none" normalizeH="0" baseline="0" dirty="0" err="1">
                <a:ln>
                  <a:noFill/>
                </a:ln>
                <a:solidFill>
                  <a:srgbClr val="7030A0"/>
                </a:solidFill>
                <a:effectLst/>
              </a:rPr>
              <a:t>li</a:t>
            </a:r>
            <a:r>
              <a:rPr kumimoji="0" lang="es-ES" altLang="es-ES" sz="2400" b="0" i="0" u="none" strike="noStrike" cap="none" normalizeH="0" baseline="0" dirty="0">
                <a:ln>
                  <a:noFill/>
                </a:ln>
                <a:solidFill>
                  <a:schemeClr val="tx1"/>
                </a:solidFill>
                <a:effectLst/>
              </a:rPr>
              <a:t>&gt;</a:t>
            </a:r>
          </a:p>
          <a:p>
            <a:pPr marL="0" marR="0" lvl="0" indent="0" algn="l" defTabSz="914400" rtl="0" eaLnBrk="0" fontAlgn="base" latinLnBrk="0" hangingPunct="0">
              <a:lnSpc>
                <a:spcPct val="100000"/>
              </a:lnSpc>
              <a:spcBef>
                <a:spcPct val="0"/>
              </a:spcBef>
              <a:spcAft>
                <a:spcPct val="0"/>
              </a:spcAft>
              <a:buClrTx/>
              <a:buSzTx/>
              <a:buFontTx/>
              <a:buNone/>
              <a:tabLst/>
            </a:pPr>
            <a:r>
              <a:rPr lang="es-ES" altLang="es-ES" sz="2400" dirty="0"/>
              <a:t>      </a:t>
            </a:r>
            <a:r>
              <a:rPr kumimoji="0" lang="es-ES" altLang="es-ES" sz="2400" b="0" i="0" u="none" strike="noStrike" cap="none" normalizeH="0" baseline="0" dirty="0">
                <a:ln>
                  <a:noFill/>
                </a:ln>
                <a:solidFill>
                  <a:schemeClr val="tx1"/>
                </a:solidFill>
                <a:effectLst/>
              </a:rPr>
              <a:t>&lt;</a:t>
            </a:r>
            <a:r>
              <a:rPr kumimoji="0" lang="es-ES" altLang="es-ES" sz="2400" b="0" i="0" u="none" strike="noStrike" cap="none" normalizeH="0" baseline="0" dirty="0" err="1">
                <a:ln>
                  <a:noFill/>
                </a:ln>
                <a:solidFill>
                  <a:srgbClr val="7030A0"/>
                </a:solidFill>
                <a:effectLst/>
              </a:rPr>
              <a:t>li</a:t>
            </a:r>
            <a:r>
              <a:rPr kumimoji="0" lang="es-ES" altLang="es-ES" sz="2400" b="0" i="0" u="none" strike="noStrike" cap="none" normalizeH="0" baseline="0" dirty="0">
                <a:ln>
                  <a:noFill/>
                </a:ln>
                <a:solidFill>
                  <a:schemeClr val="tx1"/>
                </a:solidFill>
                <a:effectLst/>
              </a:rPr>
              <a:t>&gt;Negro&lt;/</a:t>
            </a:r>
            <a:r>
              <a:rPr kumimoji="0" lang="es-ES" altLang="es-ES" sz="2400" b="0" i="0" u="none" strike="noStrike" cap="none" normalizeH="0" baseline="0" dirty="0" err="1">
                <a:ln>
                  <a:noFill/>
                </a:ln>
                <a:solidFill>
                  <a:srgbClr val="7030A0"/>
                </a:solidFill>
                <a:effectLst/>
              </a:rPr>
              <a:t>li</a:t>
            </a:r>
            <a:r>
              <a:rPr kumimoji="0" lang="es-ES" altLang="es-ES" sz="2400" b="0" i="0" u="none" strike="noStrike" cap="none" normalizeH="0" baseline="0" dirty="0">
                <a:ln>
                  <a:noFill/>
                </a:ln>
                <a:solidFill>
                  <a:schemeClr val="tx1"/>
                </a:solidFill>
                <a:effectLst/>
              </a:rPr>
              <a:t>&gt; </a:t>
            </a:r>
          </a:p>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s-ES" sz="2400" b="0" i="0" u="none" strike="noStrike" cap="none" normalizeH="0" baseline="0" dirty="0">
                <a:ln>
                  <a:noFill/>
                </a:ln>
                <a:solidFill>
                  <a:schemeClr val="tx1"/>
                </a:solidFill>
                <a:effectLst/>
              </a:rPr>
              <a:t>&lt;/</a:t>
            </a:r>
            <a:r>
              <a:rPr lang="es-ES" altLang="es-ES" sz="2400" dirty="0" err="1">
                <a:solidFill>
                  <a:srgbClr val="7030A0"/>
                </a:solidFill>
              </a:rPr>
              <a:t>u</a:t>
            </a:r>
            <a:r>
              <a:rPr kumimoji="0" lang="es-ES" altLang="es-ES" sz="2400" b="0" i="0" u="none" strike="noStrike" cap="none" normalizeH="0" baseline="0" dirty="0" err="1">
                <a:ln>
                  <a:noFill/>
                </a:ln>
                <a:solidFill>
                  <a:srgbClr val="7030A0"/>
                </a:solidFill>
                <a:effectLst/>
              </a:rPr>
              <a:t>l</a:t>
            </a:r>
            <a:r>
              <a:rPr kumimoji="0" lang="es-ES" altLang="es-ES" sz="2400" b="0" i="0" u="none" strike="noStrike" cap="none" normalizeH="0" baseline="0" dirty="0">
                <a:ln>
                  <a:noFill/>
                </a:ln>
                <a:solidFill>
                  <a:schemeClr val="tx1"/>
                </a:solidFill>
                <a:effectLst/>
              </a:rPr>
              <a:t>&gt; </a:t>
            </a:r>
          </a:p>
        </p:txBody>
      </p:sp>
      <p:graphicFrame>
        <p:nvGraphicFramePr>
          <p:cNvPr id="16" name="Objeto 15">
            <a:extLst>
              <a:ext uri="{FF2B5EF4-FFF2-40B4-BE49-F238E27FC236}">
                <a16:creationId xmlns:a16="http://schemas.microsoft.com/office/drawing/2014/main" id="{281626CC-9449-5552-0A3A-BA8AC9C00FDB}"/>
              </a:ext>
            </a:extLst>
          </p:cNvPr>
          <p:cNvGraphicFramePr>
            <a:graphicFrameLocks noChangeAspect="1"/>
          </p:cNvGraphicFramePr>
          <p:nvPr>
            <p:extLst>
              <p:ext uri="{D42A27DB-BD31-4B8C-83A1-F6EECF244321}">
                <p14:modId xmlns:p14="http://schemas.microsoft.com/office/powerpoint/2010/main" val="3601347071"/>
              </p:ext>
            </p:extLst>
          </p:nvPr>
        </p:nvGraphicFramePr>
        <p:xfrm>
          <a:off x="4216967" y="3627909"/>
          <a:ext cx="1619250" cy="1085850"/>
        </p:xfrm>
        <a:graphic>
          <a:graphicData uri="http://schemas.openxmlformats.org/presentationml/2006/ole">
            <mc:AlternateContent xmlns:mc="http://schemas.openxmlformats.org/markup-compatibility/2006">
              <mc:Choice xmlns:v="urn:schemas-microsoft-com:vml" Requires="v">
                <p:oleObj spid="_x0000_s2338" name="Imagen de mapa de bits" r:id="rId4" imgW="1619280" imgH="1085760" progId="Paint.Picture">
                  <p:embed/>
                </p:oleObj>
              </mc:Choice>
              <mc:Fallback>
                <p:oleObj name="Imagen de mapa de bits" r:id="rId4" imgW="1619280" imgH="1085760" progId="Paint.Picture">
                  <p:embed/>
                  <p:pic>
                    <p:nvPicPr>
                      <p:cNvPr id="0" name=""/>
                      <p:cNvPicPr/>
                      <p:nvPr/>
                    </p:nvPicPr>
                    <p:blipFill>
                      <a:blip r:embed="rId5"/>
                      <a:stretch>
                        <a:fillRect/>
                      </a:stretch>
                    </p:blipFill>
                    <p:spPr>
                      <a:xfrm>
                        <a:off x="4216967" y="3627909"/>
                        <a:ext cx="1619250" cy="1085850"/>
                      </a:xfrm>
                      <a:prstGeom prst="rect">
                        <a:avLst/>
                      </a:prstGeom>
                      <a:ln>
                        <a:solidFill>
                          <a:schemeClr val="accent1">
                            <a:shade val="15000"/>
                          </a:schemeClr>
                        </a:solidFill>
                      </a:ln>
                    </p:spPr>
                  </p:pic>
                </p:oleObj>
              </mc:Fallback>
            </mc:AlternateContent>
          </a:graphicData>
        </a:graphic>
      </p:graphicFrame>
      <p:pic>
        <p:nvPicPr>
          <p:cNvPr id="18" name="Imagen 17">
            <a:extLst>
              <a:ext uri="{FF2B5EF4-FFF2-40B4-BE49-F238E27FC236}">
                <a16:creationId xmlns:a16="http://schemas.microsoft.com/office/drawing/2014/main" id="{A8386E21-E8E6-7899-FCA8-1CC4E3A322F8}"/>
              </a:ext>
            </a:extLst>
          </p:cNvPr>
          <p:cNvPicPr>
            <a:picLocks noChangeAspect="1"/>
          </p:cNvPicPr>
          <p:nvPr/>
        </p:nvPicPr>
        <p:blipFill>
          <a:blip r:embed="rId6"/>
          <a:stretch>
            <a:fillRect/>
          </a:stretch>
        </p:blipFill>
        <p:spPr>
          <a:xfrm>
            <a:off x="9866501" y="3697521"/>
            <a:ext cx="1933575" cy="1247775"/>
          </a:xfrm>
          <a:prstGeom prst="rect">
            <a:avLst/>
          </a:prstGeom>
          <a:ln>
            <a:solidFill>
              <a:schemeClr val="accent1">
                <a:shade val="15000"/>
              </a:schemeClr>
            </a:solidFill>
          </a:ln>
        </p:spPr>
      </p:pic>
      <p:sp>
        <p:nvSpPr>
          <p:cNvPr id="6" name="Marcador de número de diapositiva 5">
            <a:extLst>
              <a:ext uri="{FF2B5EF4-FFF2-40B4-BE49-F238E27FC236}">
                <a16:creationId xmlns:a16="http://schemas.microsoft.com/office/drawing/2014/main" id="{57F727BE-3C33-75AD-9468-313D2F4306AF}"/>
              </a:ext>
            </a:extLst>
          </p:cNvPr>
          <p:cNvSpPr>
            <a:spLocks noGrp="1"/>
          </p:cNvSpPr>
          <p:nvPr>
            <p:ph type="sldNum" sz="quarter" idx="12"/>
          </p:nvPr>
        </p:nvSpPr>
        <p:spPr/>
        <p:txBody>
          <a:bodyPr/>
          <a:lstStyle/>
          <a:p>
            <a:fld id="{0530B498-C689-4599-93E2-4FCD09F78740}" type="slidenum">
              <a:rPr lang="es-ES" smtClean="0"/>
              <a:t>25</a:t>
            </a:fld>
            <a:endParaRPr lang="es-ES"/>
          </a:p>
        </p:txBody>
      </p:sp>
    </p:spTree>
    <p:extLst>
      <p:ext uri="{BB962C8B-B14F-4D97-AF65-F5344CB8AC3E}">
        <p14:creationId xmlns:p14="http://schemas.microsoft.com/office/powerpoint/2010/main" val="27718493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8DFF395C-626A-1BA6-9767-7985DCDB657D}"/>
              </a:ext>
            </a:extLst>
          </p:cNvPr>
          <p:cNvSpPr>
            <a:spLocks noGrp="1"/>
          </p:cNvSpPr>
          <p:nvPr>
            <p:ph idx="1"/>
          </p:nvPr>
        </p:nvSpPr>
        <p:spPr>
          <a:xfrm>
            <a:off x="7216227" y="1247814"/>
            <a:ext cx="3874478" cy="3827717"/>
          </a:xfrm>
          <a:ln>
            <a:noFill/>
          </a:ln>
        </p:spPr>
        <p:txBody>
          <a:bodyPr>
            <a:noAutofit/>
          </a:bodyPr>
          <a:lstStyle/>
          <a:p>
            <a:pPr marL="358775" indent="0">
              <a:buNone/>
            </a:pPr>
            <a:r>
              <a:rPr lang="en-GB" sz="2400" dirty="0"/>
              <a:t>&lt;table&gt;</a:t>
            </a:r>
            <a:endParaRPr lang="es-ES" sz="2400" dirty="0"/>
          </a:p>
          <a:p>
            <a:pPr marL="358775" indent="0">
              <a:buNone/>
            </a:pPr>
            <a:r>
              <a:rPr lang="en-GB" sz="2400" dirty="0"/>
              <a:t>  &lt;tr&gt;</a:t>
            </a:r>
            <a:endParaRPr lang="es-ES" sz="2400" dirty="0"/>
          </a:p>
          <a:p>
            <a:pPr marL="358775" indent="0">
              <a:buNone/>
            </a:pPr>
            <a:r>
              <a:rPr lang="en-GB" sz="2400" dirty="0"/>
              <a:t>    &lt;td&gt;1&lt;/td &gt;</a:t>
            </a:r>
            <a:endParaRPr lang="es-ES" sz="2400" dirty="0"/>
          </a:p>
          <a:p>
            <a:pPr marL="358775" indent="0">
              <a:buNone/>
            </a:pPr>
            <a:r>
              <a:rPr lang="en-GB" sz="2400" dirty="0"/>
              <a:t>    &lt;td &gt;2&lt;/td &gt;</a:t>
            </a:r>
            <a:endParaRPr lang="es-ES" sz="2400" dirty="0"/>
          </a:p>
          <a:p>
            <a:pPr marL="358775" indent="0">
              <a:buNone/>
            </a:pPr>
            <a:r>
              <a:rPr lang="en-GB" sz="2400" dirty="0"/>
              <a:t>    &lt;td &gt;3&lt;/td &gt;</a:t>
            </a:r>
            <a:endParaRPr lang="es-ES" sz="2400" dirty="0"/>
          </a:p>
          <a:p>
            <a:pPr marL="358775" indent="0">
              <a:buNone/>
            </a:pPr>
            <a:r>
              <a:rPr lang="en-GB" sz="2400" dirty="0"/>
              <a:t>  &lt;/tr&gt;</a:t>
            </a:r>
            <a:endParaRPr lang="es-ES" sz="2400" dirty="0"/>
          </a:p>
          <a:p>
            <a:pPr marL="358775" indent="0">
              <a:buNone/>
            </a:pPr>
            <a:r>
              <a:rPr lang="en-GB" sz="2400" dirty="0"/>
              <a:t>  &lt;tr&gt;</a:t>
            </a:r>
            <a:endParaRPr lang="es-ES" sz="2400" dirty="0"/>
          </a:p>
          <a:p>
            <a:pPr marL="358775" indent="0">
              <a:buNone/>
            </a:pPr>
            <a:r>
              <a:rPr lang="en-GB" sz="2400" dirty="0"/>
              <a:t>    &lt;td &gt;4&lt;/td &gt;</a:t>
            </a:r>
            <a:endParaRPr lang="es-ES" sz="2400" dirty="0"/>
          </a:p>
          <a:p>
            <a:pPr marL="358775" indent="0">
              <a:buNone/>
            </a:pPr>
            <a:r>
              <a:rPr lang="en-GB" sz="2400" dirty="0"/>
              <a:t>    &lt;td &gt;5&lt;/td &gt;</a:t>
            </a:r>
            <a:endParaRPr lang="es-ES" sz="2400" dirty="0"/>
          </a:p>
          <a:p>
            <a:pPr marL="358775" indent="0">
              <a:buNone/>
            </a:pPr>
            <a:r>
              <a:rPr lang="en-GB" sz="2400" dirty="0"/>
              <a:t>    &lt;td &gt;6&lt;/td &gt;</a:t>
            </a:r>
            <a:endParaRPr lang="es-ES" sz="2400" dirty="0"/>
          </a:p>
          <a:p>
            <a:pPr marL="358775" indent="0">
              <a:buNone/>
            </a:pPr>
            <a:r>
              <a:rPr lang="en-GB" sz="2400" dirty="0"/>
              <a:t>  &lt;/tr &gt;</a:t>
            </a:r>
            <a:endParaRPr lang="es-ES" sz="2400" dirty="0"/>
          </a:p>
          <a:p>
            <a:pPr marL="358775" indent="0">
              <a:buNone/>
            </a:pPr>
            <a:r>
              <a:rPr lang="en-GB" sz="2400" dirty="0"/>
              <a:t>&lt;/table&gt;</a:t>
            </a:r>
            <a:endParaRPr lang="es-ES" sz="2400" dirty="0"/>
          </a:p>
        </p:txBody>
      </p:sp>
      <p:sp>
        <p:nvSpPr>
          <p:cNvPr id="4" name="Rectángulo 3">
            <a:extLst>
              <a:ext uri="{FF2B5EF4-FFF2-40B4-BE49-F238E27FC236}">
                <a16:creationId xmlns:a16="http://schemas.microsoft.com/office/drawing/2014/main" id="{A3223929-7D65-518F-436E-248C6C520715}"/>
              </a:ext>
            </a:extLst>
          </p:cNvPr>
          <p:cNvSpPr/>
          <p:nvPr/>
        </p:nvSpPr>
        <p:spPr>
          <a:xfrm>
            <a:off x="0" y="0"/>
            <a:ext cx="12192000" cy="1247814"/>
          </a:xfrm>
          <a:prstGeom prst="rect">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indent="0" algn="ctr">
              <a:buFont typeface="Wingdings 3" panose="05040102010807070707" pitchFamily="18" charset="2"/>
              <a:buNone/>
            </a:pPr>
            <a:r>
              <a:rPr lang="en-US" sz="4800" b="1" dirty="0" err="1"/>
              <a:t>Tablas</a:t>
            </a:r>
            <a:endParaRPr lang="en-US" sz="4800" b="1" dirty="0"/>
          </a:p>
        </p:txBody>
      </p:sp>
      <p:sp>
        <p:nvSpPr>
          <p:cNvPr id="7" name="CuadroTexto 6">
            <a:extLst>
              <a:ext uri="{FF2B5EF4-FFF2-40B4-BE49-F238E27FC236}">
                <a16:creationId xmlns:a16="http://schemas.microsoft.com/office/drawing/2014/main" id="{CE8ACB41-65B4-EE0B-E2CE-38EAF6CFF7D7}"/>
              </a:ext>
            </a:extLst>
          </p:cNvPr>
          <p:cNvSpPr txBox="1"/>
          <p:nvPr/>
        </p:nvSpPr>
        <p:spPr>
          <a:xfrm>
            <a:off x="762673" y="1480288"/>
            <a:ext cx="6453553" cy="1815882"/>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s-ES" sz="2800" dirty="0"/>
              <a:t>Las tablas se definen mediante la etiqueta </a:t>
            </a:r>
            <a:r>
              <a:rPr lang="es-ES" sz="2800" b="1" dirty="0"/>
              <a:t>&lt;table&gt;</a:t>
            </a:r>
            <a:r>
              <a:rPr lang="es-ES" sz="2800" dirty="0"/>
              <a:t>, las filas mediante</a:t>
            </a:r>
            <a:r>
              <a:rPr lang="es-ES" sz="2800" b="1" dirty="0"/>
              <a:t> &lt;</a:t>
            </a:r>
            <a:r>
              <a:rPr lang="es-ES" sz="2800" b="1" dirty="0" err="1"/>
              <a:t>tr</a:t>
            </a:r>
            <a:r>
              <a:rPr lang="es-ES" sz="2800" b="1" dirty="0"/>
              <a:t>&gt; </a:t>
            </a:r>
            <a:r>
              <a:rPr lang="es-ES" sz="2800" dirty="0"/>
              <a:t> y las columnas mediante</a:t>
            </a:r>
            <a:r>
              <a:rPr lang="es-ES" sz="2800" b="1" dirty="0"/>
              <a:t>&lt; </a:t>
            </a:r>
            <a:r>
              <a:rPr lang="es-ES" sz="2800" b="1" dirty="0" err="1"/>
              <a:t>td</a:t>
            </a:r>
            <a:r>
              <a:rPr lang="es-ES" sz="2800" b="1" dirty="0"/>
              <a:t> &gt;</a:t>
            </a:r>
            <a:r>
              <a:rPr lang="es-ES" sz="2800" dirty="0"/>
              <a:t>. Una tabla con 2 filas y 2 columnas se declarará así:</a:t>
            </a:r>
          </a:p>
        </p:txBody>
      </p:sp>
      <p:graphicFrame>
        <p:nvGraphicFramePr>
          <p:cNvPr id="9" name="3 Objeto">
            <a:extLst>
              <a:ext uri="{FF2B5EF4-FFF2-40B4-BE49-F238E27FC236}">
                <a16:creationId xmlns:a16="http://schemas.microsoft.com/office/drawing/2014/main" id="{61007196-5122-A74E-B46E-E19A269C01E6}"/>
              </a:ext>
            </a:extLst>
          </p:cNvPr>
          <p:cNvGraphicFramePr>
            <a:graphicFrameLocks noChangeAspect="1"/>
          </p:cNvGraphicFramePr>
          <p:nvPr>
            <p:extLst>
              <p:ext uri="{D42A27DB-BD31-4B8C-83A1-F6EECF244321}">
                <p14:modId xmlns:p14="http://schemas.microsoft.com/office/powerpoint/2010/main" val="403720411"/>
              </p:ext>
            </p:extLst>
          </p:nvPr>
        </p:nvGraphicFramePr>
        <p:xfrm>
          <a:off x="1980762" y="3743889"/>
          <a:ext cx="3490310" cy="2283380"/>
        </p:xfrm>
        <a:graphic>
          <a:graphicData uri="http://schemas.openxmlformats.org/presentationml/2006/ole">
            <mc:AlternateContent xmlns:mc="http://schemas.openxmlformats.org/markup-compatibility/2006">
              <mc:Choice xmlns:v="urn:schemas-microsoft-com:vml" Requires="v">
                <p:oleObj spid="_x0000_s3362" name="Imagen de mapa de bits" r:id="rId4" imgW="1516320" imgH="998280" progId="PBrush">
                  <p:embed/>
                </p:oleObj>
              </mc:Choice>
              <mc:Fallback>
                <p:oleObj name="Imagen de mapa de bits" r:id="rId4" imgW="1516320" imgH="998280" progId="PBrush">
                  <p:embed/>
                  <p:pic>
                    <p:nvPicPr>
                      <p:cNvPr id="4" name="3 Objet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80762" y="3743889"/>
                        <a:ext cx="3490310" cy="2283380"/>
                      </a:xfrm>
                      <a:prstGeom prst="rect">
                        <a:avLst/>
                      </a:prstGeom>
                      <a:noFill/>
                      <a:ln>
                        <a:solidFill>
                          <a:schemeClr val="accent1">
                            <a:shade val="15000"/>
                          </a:schemeClr>
                        </a:solidFill>
                      </a:ln>
                    </p:spPr>
                  </p:pic>
                </p:oleObj>
              </mc:Fallback>
            </mc:AlternateContent>
          </a:graphicData>
        </a:graphic>
      </p:graphicFrame>
      <p:sp>
        <p:nvSpPr>
          <p:cNvPr id="5" name="Marcador de número de diapositiva 4">
            <a:extLst>
              <a:ext uri="{FF2B5EF4-FFF2-40B4-BE49-F238E27FC236}">
                <a16:creationId xmlns:a16="http://schemas.microsoft.com/office/drawing/2014/main" id="{52FE64B2-5841-2E5F-BB60-958E0B807165}"/>
              </a:ext>
            </a:extLst>
          </p:cNvPr>
          <p:cNvSpPr>
            <a:spLocks noGrp="1"/>
          </p:cNvSpPr>
          <p:nvPr>
            <p:ph type="sldNum" sz="quarter" idx="12"/>
          </p:nvPr>
        </p:nvSpPr>
        <p:spPr/>
        <p:txBody>
          <a:bodyPr/>
          <a:lstStyle/>
          <a:p>
            <a:fld id="{0530B498-C689-4599-93E2-4FCD09F78740}" type="slidenum">
              <a:rPr lang="es-ES" smtClean="0"/>
              <a:t>26</a:t>
            </a:fld>
            <a:endParaRPr lang="es-ES"/>
          </a:p>
        </p:txBody>
      </p:sp>
    </p:spTree>
    <p:extLst>
      <p:ext uri="{BB962C8B-B14F-4D97-AF65-F5344CB8AC3E}">
        <p14:creationId xmlns:p14="http://schemas.microsoft.com/office/powerpoint/2010/main" val="1751164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C695FB4-1F71-19AA-2038-4893800D6383}"/>
              </a:ext>
            </a:extLst>
          </p:cNvPr>
          <p:cNvSpPr>
            <a:spLocks noGrp="1"/>
          </p:cNvSpPr>
          <p:nvPr>
            <p:ph type="title"/>
          </p:nvPr>
        </p:nvSpPr>
        <p:spPr/>
        <p:txBody>
          <a:bodyPr/>
          <a:lstStyle/>
          <a:p>
            <a:endParaRPr lang="es-ES"/>
          </a:p>
        </p:txBody>
      </p:sp>
      <p:sp>
        <p:nvSpPr>
          <p:cNvPr id="3" name="Marcador de contenido 2">
            <a:extLst>
              <a:ext uri="{FF2B5EF4-FFF2-40B4-BE49-F238E27FC236}">
                <a16:creationId xmlns:a16="http://schemas.microsoft.com/office/drawing/2014/main" id="{3028CD90-E025-FE46-8F2A-B6B690865DFE}"/>
              </a:ext>
            </a:extLst>
          </p:cNvPr>
          <p:cNvSpPr>
            <a:spLocks noGrp="1"/>
          </p:cNvSpPr>
          <p:nvPr>
            <p:ph idx="1"/>
          </p:nvPr>
        </p:nvSpPr>
        <p:spPr/>
        <p:txBody>
          <a:bodyPr/>
          <a:lstStyle/>
          <a:p>
            <a:pPr marL="0" indent="0">
              <a:buNone/>
            </a:pPr>
            <a:r>
              <a:rPr lang="es-ES" dirty="0"/>
              <a:t> Si se define la tabla anterior como </a:t>
            </a:r>
          </a:p>
          <a:p>
            <a:pPr marL="0" indent="0">
              <a:buNone/>
            </a:pPr>
            <a:r>
              <a:rPr lang="es-ES" dirty="0"/>
              <a:t>   &lt;table </a:t>
            </a:r>
            <a:r>
              <a:rPr lang="es-ES" dirty="0" err="1"/>
              <a:t>border</a:t>
            </a:r>
            <a:r>
              <a:rPr lang="es-ES" dirty="0"/>
              <a:t>=1 </a:t>
            </a:r>
            <a:r>
              <a:rPr lang="es-ES" dirty="0" err="1"/>
              <a:t>width</a:t>
            </a:r>
            <a:r>
              <a:rPr lang="es-ES" dirty="0"/>
              <a:t>="50%" </a:t>
            </a:r>
            <a:r>
              <a:rPr lang="es-ES" dirty="0" err="1"/>
              <a:t>align</a:t>
            </a:r>
            <a:r>
              <a:rPr lang="es-ES" dirty="0"/>
              <a:t>="</a:t>
            </a:r>
            <a:r>
              <a:rPr lang="es-ES" dirty="0" err="1"/>
              <a:t>left</a:t>
            </a:r>
            <a:r>
              <a:rPr lang="es-ES" dirty="0"/>
              <a:t>"&gt;</a:t>
            </a:r>
          </a:p>
          <a:p>
            <a:pPr marL="0" indent="0">
              <a:buNone/>
            </a:pPr>
            <a:r>
              <a:rPr lang="es-ES" dirty="0"/>
              <a:t>  Se  verá lo siguiente:</a:t>
            </a:r>
          </a:p>
          <a:p>
            <a:endParaRPr lang="es-ES" dirty="0"/>
          </a:p>
        </p:txBody>
      </p:sp>
      <p:pic>
        <p:nvPicPr>
          <p:cNvPr id="4" name="Picture 2">
            <a:extLst>
              <a:ext uri="{FF2B5EF4-FFF2-40B4-BE49-F238E27FC236}">
                <a16:creationId xmlns:a16="http://schemas.microsoft.com/office/drawing/2014/main" id="{049F8FD0-8D54-8F86-21C2-332D5A404B9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26388" y="3788575"/>
            <a:ext cx="3861730" cy="220356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5" name="Rectángulo 4">
            <a:extLst>
              <a:ext uri="{FF2B5EF4-FFF2-40B4-BE49-F238E27FC236}">
                <a16:creationId xmlns:a16="http://schemas.microsoft.com/office/drawing/2014/main" id="{66E37CE0-C91D-1DE5-AFC4-1B24EDBF4C2D}"/>
              </a:ext>
            </a:extLst>
          </p:cNvPr>
          <p:cNvSpPr/>
          <p:nvPr/>
        </p:nvSpPr>
        <p:spPr>
          <a:xfrm>
            <a:off x="0" y="0"/>
            <a:ext cx="12192000" cy="1247814"/>
          </a:xfrm>
          <a:prstGeom prst="rect">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indent="0" algn="ctr">
              <a:buFont typeface="Wingdings 3" panose="05040102010807070707" pitchFamily="18" charset="2"/>
              <a:buNone/>
            </a:pPr>
            <a:r>
              <a:rPr lang="en-US" sz="4800" b="1" dirty="0" err="1"/>
              <a:t>Tablas</a:t>
            </a:r>
            <a:endParaRPr lang="en-US" sz="4800" b="1" dirty="0"/>
          </a:p>
        </p:txBody>
      </p:sp>
      <p:sp>
        <p:nvSpPr>
          <p:cNvPr id="7" name="Marcador de número de diapositiva 6">
            <a:extLst>
              <a:ext uri="{FF2B5EF4-FFF2-40B4-BE49-F238E27FC236}">
                <a16:creationId xmlns:a16="http://schemas.microsoft.com/office/drawing/2014/main" id="{360C6963-D3BA-2284-D4F2-4C1D5A1DD1D3}"/>
              </a:ext>
            </a:extLst>
          </p:cNvPr>
          <p:cNvSpPr>
            <a:spLocks noGrp="1"/>
          </p:cNvSpPr>
          <p:nvPr>
            <p:ph type="sldNum" sz="quarter" idx="12"/>
          </p:nvPr>
        </p:nvSpPr>
        <p:spPr/>
        <p:txBody>
          <a:bodyPr/>
          <a:lstStyle/>
          <a:p>
            <a:fld id="{0530B498-C689-4599-93E2-4FCD09F78740}" type="slidenum">
              <a:rPr lang="es-ES" smtClean="0"/>
              <a:t>27</a:t>
            </a:fld>
            <a:endParaRPr lang="es-ES"/>
          </a:p>
        </p:txBody>
      </p:sp>
    </p:spTree>
    <p:extLst>
      <p:ext uri="{BB962C8B-B14F-4D97-AF65-F5344CB8AC3E}">
        <p14:creationId xmlns:p14="http://schemas.microsoft.com/office/powerpoint/2010/main" val="78071078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F9D57DD-8494-C7DA-75CF-4242D1B48095}"/>
              </a:ext>
            </a:extLst>
          </p:cNvPr>
          <p:cNvSpPr>
            <a:spLocks noGrp="1"/>
          </p:cNvSpPr>
          <p:nvPr>
            <p:ph type="title"/>
          </p:nvPr>
        </p:nvSpPr>
        <p:spPr/>
        <p:txBody>
          <a:bodyPr/>
          <a:lstStyle/>
          <a:p>
            <a:endParaRPr lang="es-ES"/>
          </a:p>
        </p:txBody>
      </p:sp>
      <p:sp>
        <p:nvSpPr>
          <p:cNvPr id="3" name="Marcador de contenido 2">
            <a:extLst>
              <a:ext uri="{FF2B5EF4-FFF2-40B4-BE49-F238E27FC236}">
                <a16:creationId xmlns:a16="http://schemas.microsoft.com/office/drawing/2014/main" id="{9D1AD122-C021-BB46-8595-8199B5590D38}"/>
              </a:ext>
            </a:extLst>
          </p:cNvPr>
          <p:cNvSpPr>
            <a:spLocks noGrp="1"/>
          </p:cNvSpPr>
          <p:nvPr>
            <p:ph idx="1"/>
          </p:nvPr>
        </p:nvSpPr>
        <p:spPr/>
        <p:txBody>
          <a:bodyPr>
            <a:normAutofit/>
          </a:bodyPr>
          <a:lstStyle/>
          <a:p>
            <a:pPr marL="0" indent="0">
              <a:buNone/>
            </a:pPr>
            <a:r>
              <a:rPr lang="es-ES" dirty="0"/>
              <a:t>Para crear una imagen en HTML se utiliza la etiqueta </a:t>
            </a:r>
            <a:r>
              <a:rPr lang="en-CA" dirty="0"/>
              <a:t>&lt;</a:t>
            </a:r>
            <a:r>
              <a:rPr lang="en-CA" dirty="0" err="1"/>
              <a:t>img</a:t>
            </a:r>
            <a:r>
              <a:rPr lang="en-CA" dirty="0"/>
              <a:t>&gt;. Este element no require un </a:t>
            </a:r>
            <a:r>
              <a:rPr lang="en-CA" dirty="0" err="1"/>
              <a:t>etiqueta</a:t>
            </a:r>
            <a:r>
              <a:rPr lang="en-CA" dirty="0"/>
              <a:t> de </a:t>
            </a:r>
            <a:r>
              <a:rPr lang="en-CA" dirty="0" err="1"/>
              <a:t>cierre</a:t>
            </a:r>
            <a:r>
              <a:rPr lang="en-CA" dirty="0"/>
              <a:t> solo de </a:t>
            </a:r>
            <a:r>
              <a:rPr lang="en-CA" dirty="0" err="1"/>
              <a:t>apertura</a:t>
            </a:r>
            <a:r>
              <a:rPr lang="en-CA" dirty="0"/>
              <a:t>.</a:t>
            </a:r>
          </a:p>
          <a:p>
            <a:endParaRPr lang="en-CA" dirty="0"/>
          </a:p>
          <a:p>
            <a:endParaRPr lang="en-CA" dirty="0"/>
          </a:p>
          <a:p>
            <a:endParaRPr lang="en-CA" dirty="0"/>
          </a:p>
          <a:p>
            <a:pPr marL="0" indent="0">
              <a:buNone/>
            </a:pPr>
            <a:r>
              <a:rPr lang="en-CA" dirty="0"/>
              <a:t>En la </a:t>
            </a:r>
            <a:r>
              <a:rPr lang="en-CA" dirty="0" err="1"/>
              <a:t>etiqueta</a:t>
            </a:r>
            <a:r>
              <a:rPr lang="en-CA" dirty="0"/>
              <a:t> de </a:t>
            </a:r>
            <a:r>
              <a:rPr lang="en-CA" dirty="0" err="1"/>
              <a:t>apertura</a:t>
            </a:r>
            <a:r>
              <a:rPr lang="en-CA" dirty="0"/>
              <a:t> </a:t>
            </a:r>
            <a:r>
              <a:rPr lang="en-CA" dirty="0" err="1"/>
              <a:t>especificamos</a:t>
            </a:r>
            <a:r>
              <a:rPr lang="en-CA" dirty="0"/>
              <a:t> la </a:t>
            </a:r>
            <a:r>
              <a:rPr lang="en-CA" dirty="0" err="1"/>
              <a:t>dirección</a:t>
            </a:r>
            <a:r>
              <a:rPr lang="en-CA" dirty="0"/>
              <a:t> de la imagen </a:t>
            </a:r>
            <a:r>
              <a:rPr lang="en-CA" dirty="0" err="1"/>
              <a:t>en</a:t>
            </a:r>
            <a:r>
              <a:rPr lang="en-CA" dirty="0"/>
              <a:t> internet o </a:t>
            </a:r>
            <a:r>
              <a:rPr lang="en-CA" dirty="0" err="1"/>
              <a:t>en</a:t>
            </a:r>
            <a:r>
              <a:rPr lang="en-CA" dirty="0"/>
              <a:t> </a:t>
            </a:r>
            <a:r>
              <a:rPr lang="en-CA" dirty="0" err="1"/>
              <a:t>nuestro</a:t>
            </a:r>
            <a:r>
              <a:rPr lang="en-CA" dirty="0"/>
              <a:t> </a:t>
            </a:r>
            <a:r>
              <a:rPr lang="en-CA" dirty="0" err="1"/>
              <a:t>dispostivo</a:t>
            </a:r>
            <a:r>
              <a:rPr lang="en-CA" dirty="0"/>
              <a:t>) con </a:t>
            </a:r>
            <a:r>
              <a:rPr lang="en-CA" dirty="0" err="1"/>
              <a:t>el</a:t>
            </a:r>
            <a:r>
              <a:rPr lang="en-CA" dirty="0"/>
              <a:t> </a:t>
            </a:r>
            <a:r>
              <a:rPr lang="en-CA" dirty="0" err="1"/>
              <a:t>atributo</a:t>
            </a:r>
            <a:r>
              <a:rPr lang="en-CA" dirty="0"/>
              <a:t> </a:t>
            </a:r>
            <a:r>
              <a:rPr lang="en-CA" dirty="0" err="1"/>
              <a:t>src</a:t>
            </a:r>
            <a:r>
              <a:rPr lang="en-CA" dirty="0"/>
              <a:t>.</a:t>
            </a:r>
          </a:p>
        </p:txBody>
      </p:sp>
      <p:sp>
        <p:nvSpPr>
          <p:cNvPr id="6" name="Rectángulo 5">
            <a:extLst>
              <a:ext uri="{FF2B5EF4-FFF2-40B4-BE49-F238E27FC236}">
                <a16:creationId xmlns:a16="http://schemas.microsoft.com/office/drawing/2014/main" id="{E8AAEBCB-0C94-E212-FE3B-F413EFA11371}"/>
              </a:ext>
            </a:extLst>
          </p:cNvPr>
          <p:cNvSpPr/>
          <p:nvPr/>
        </p:nvSpPr>
        <p:spPr>
          <a:xfrm>
            <a:off x="0" y="0"/>
            <a:ext cx="12192000" cy="1247814"/>
          </a:xfrm>
          <a:prstGeom prst="rect">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indent="0" algn="ctr">
              <a:buFont typeface="Wingdings 3" panose="05040102010807070707" pitchFamily="18" charset="2"/>
              <a:buNone/>
            </a:pPr>
            <a:r>
              <a:rPr lang="en-US" sz="4800" b="1" dirty="0" err="1"/>
              <a:t>Imágenes</a:t>
            </a:r>
            <a:endParaRPr lang="en-US" sz="4800" b="1" dirty="0"/>
          </a:p>
        </p:txBody>
      </p:sp>
      <p:pic>
        <p:nvPicPr>
          <p:cNvPr id="8" name="Imagen 7">
            <a:extLst>
              <a:ext uri="{FF2B5EF4-FFF2-40B4-BE49-F238E27FC236}">
                <a16:creationId xmlns:a16="http://schemas.microsoft.com/office/drawing/2014/main" id="{A0A1FC1B-5ADA-525B-1D13-9583C98561AF}"/>
              </a:ext>
            </a:extLst>
          </p:cNvPr>
          <p:cNvPicPr>
            <a:picLocks noChangeAspect="1"/>
          </p:cNvPicPr>
          <p:nvPr/>
        </p:nvPicPr>
        <p:blipFill>
          <a:blip r:embed="rId2"/>
          <a:stretch>
            <a:fillRect/>
          </a:stretch>
        </p:blipFill>
        <p:spPr>
          <a:xfrm>
            <a:off x="1300162" y="2968869"/>
            <a:ext cx="8424130" cy="920262"/>
          </a:xfrm>
          <a:prstGeom prst="rect">
            <a:avLst/>
          </a:prstGeom>
        </p:spPr>
      </p:pic>
      <p:sp>
        <p:nvSpPr>
          <p:cNvPr id="5" name="Marcador de número de diapositiva 4">
            <a:extLst>
              <a:ext uri="{FF2B5EF4-FFF2-40B4-BE49-F238E27FC236}">
                <a16:creationId xmlns:a16="http://schemas.microsoft.com/office/drawing/2014/main" id="{489DBE10-29A4-2A27-0A73-7A02A900B7FD}"/>
              </a:ext>
            </a:extLst>
          </p:cNvPr>
          <p:cNvSpPr>
            <a:spLocks noGrp="1"/>
          </p:cNvSpPr>
          <p:nvPr>
            <p:ph type="sldNum" sz="quarter" idx="12"/>
          </p:nvPr>
        </p:nvSpPr>
        <p:spPr/>
        <p:txBody>
          <a:bodyPr/>
          <a:lstStyle/>
          <a:p>
            <a:fld id="{0530B498-C689-4599-93E2-4FCD09F78740}" type="slidenum">
              <a:rPr lang="es-ES" smtClean="0"/>
              <a:t>28</a:t>
            </a:fld>
            <a:endParaRPr lang="es-ES"/>
          </a:p>
        </p:txBody>
      </p:sp>
    </p:spTree>
    <p:extLst>
      <p:ext uri="{BB962C8B-B14F-4D97-AF65-F5344CB8AC3E}">
        <p14:creationId xmlns:p14="http://schemas.microsoft.com/office/powerpoint/2010/main" val="34465342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1042B9E-B63F-AFE9-8A62-0477F0DA9030}"/>
              </a:ext>
            </a:extLst>
          </p:cNvPr>
          <p:cNvSpPr>
            <a:spLocks noGrp="1"/>
          </p:cNvSpPr>
          <p:nvPr>
            <p:ph type="title"/>
          </p:nvPr>
        </p:nvSpPr>
        <p:spPr/>
        <p:txBody>
          <a:bodyPr/>
          <a:lstStyle/>
          <a:p>
            <a:endParaRPr lang="es-ES"/>
          </a:p>
        </p:txBody>
      </p:sp>
      <p:sp>
        <p:nvSpPr>
          <p:cNvPr id="3" name="Marcador de contenido 2">
            <a:extLst>
              <a:ext uri="{FF2B5EF4-FFF2-40B4-BE49-F238E27FC236}">
                <a16:creationId xmlns:a16="http://schemas.microsoft.com/office/drawing/2014/main" id="{9701F80F-817F-41AF-B616-4F5C3DC2BBB9}"/>
              </a:ext>
            </a:extLst>
          </p:cNvPr>
          <p:cNvSpPr>
            <a:spLocks noGrp="1"/>
          </p:cNvSpPr>
          <p:nvPr>
            <p:ph idx="1"/>
          </p:nvPr>
        </p:nvSpPr>
        <p:spPr/>
        <p:txBody>
          <a:bodyPr/>
          <a:lstStyle/>
          <a:p>
            <a:pPr marL="0" indent="0">
              <a:buNone/>
            </a:pPr>
            <a:r>
              <a:rPr lang="es-ES" dirty="0"/>
              <a:t>También se debería incluir el atributo </a:t>
            </a:r>
            <a:r>
              <a:rPr lang="es-ES" dirty="0" err="1"/>
              <a:t>alt</a:t>
            </a:r>
            <a:r>
              <a:rPr lang="es-ES" dirty="0"/>
              <a:t> en todas as imágenes de la página web para que se de un texto alternativo en caso de que la imagen no se descargue correctamente </a:t>
            </a:r>
          </a:p>
          <a:p>
            <a:pPr marL="0" indent="0">
              <a:buNone/>
            </a:pPr>
            <a:endParaRPr lang="es-ES" dirty="0"/>
          </a:p>
          <a:p>
            <a:pPr marL="0" indent="0">
              <a:buNone/>
            </a:pPr>
            <a:r>
              <a:rPr lang="es-ES" dirty="0"/>
              <a:t>&lt;</a:t>
            </a:r>
            <a:r>
              <a:rPr lang="es-ES" dirty="0" err="1">
                <a:solidFill>
                  <a:srgbClr val="7030A0"/>
                </a:solidFill>
              </a:rPr>
              <a:t>img</a:t>
            </a:r>
            <a:r>
              <a:rPr lang="es-ES" dirty="0"/>
              <a:t> </a:t>
            </a:r>
            <a:r>
              <a:rPr lang="es-ES" dirty="0" err="1">
                <a:solidFill>
                  <a:srgbClr val="92D050"/>
                </a:solidFill>
              </a:rPr>
              <a:t>src</a:t>
            </a:r>
            <a:r>
              <a:rPr lang="es-ES" dirty="0">
                <a:solidFill>
                  <a:srgbClr val="92D050"/>
                </a:solidFill>
              </a:rPr>
              <a:t>="</a:t>
            </a:r>
            <a:r>
              <a:rPr lang="es-ES" dirty="0">
                <a:solidFill>
                  <a:schemeClr val="accent1"/>
                </a:solidFill>
              </a:rPr>
              <a:t>https://bit.ly/</a:t>
            </a:r>
            <a:r>
              <a:rPr lang="es-ES" dirty="0" err="1">
                <a:solidFill>
                  <a:schemeClr val="accent1"/>
                </a:solidFill>
              </a:rPr>
              <a:t>fcc-relaxing-cat</a:t>
            </a:r>
            <a:r>
              <a:rPr lang="es-ES" dirty="0">
                <a:solidFill>
                  <a:schemeClr val="accent1"/>
                </a:solidFill>
              </a:rPr>
              <a:t>" </a:t>
            </a:r>
            <a:r>
              <a:rPr lang="es-ES" dirty="0" err="1">
                <a:solidFill>
                  <a:srgbClr val="92D050"/>
                </a:solidFill>
              </a:rPr>
              <a:t>alt</a:t>
            </a:r>
            <a:r>
              <a:rPr lang="es-ES" dirty="0">
                <a:solidFill>
                  <a:srgbClr val="92D050"/>
                </a:solidFill>
              </a:rPr>
              <a:t>=</a:t>
            </a:r>
            <a:r>
              <a:rPr lang="es-ES" dirty="0">
                <a:solidFill>
                  <a:schemeClr val="accent1"/>
                </a:solidFill>
              </a:rPr>
              <a:t>"Un lindo gato naranja recostado sobre su espalda.</a:t>
            </a:r>
            <a:r>
              <a:rPr lang="es-ES" dirty="0">
                <a:solidFill>
                  <a:srgbClr val="92D050"/>
                </a:solidFill>
              </a:rPr>
              <a:t>"</a:t>
            </a:r>
            <a:r>
              <a:rPr lang="es-ES" dirty="0"/>
              <a:t>&gt;</a:t>
            </a:r>
          </a:p>
        </p:txBody>
      </p:sp>
      <p:sp>
        <p:nvSpPr>
          <p:cNvPr id="4" name="Rectángulo 3">
            <a:extLst>
              <a:ext uri="{FF2B5EF4-FFF2-40B4-BE49-F238E27FC236}">
                <a16:creationId xmlns:a16="http://schemas.microsoft.com/office/drawing/2014/main" id="{E32D1477-E9D2-1DB2-414A-EDEE0685F987}"/>
              </a:ext>
            </a:extLst>
          </p:cNvPr>
          <p:cNvSpPr/>
          <p:nvPr/>
        </p:nvSpPr>
        <p:spPr>
          <a:xfrm>
            <a:off x="0" y="0"/>
            <a:ext cx="12192000" cy="1247814"/>
          </a:xfrm>
          <a:prstGeom prst="rect">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indent="0" algn="ctr">
              <a:buFont typeface="Wingdings 3" panose="05040102010807070707" pitchFamily="18" charset="2"/>
              <a:buNone/>
            </a:pPr>
            <a:r>
              <a:rPr lang="en-US" sz="4800" b="1" dirty="0" err="1"/>
              <a:t>Imágenes</a:t>
            </a:r>
            <a:endParaRPr lang="en-US" sz="4800" b="1" dirty="0"/>
          </a:p>
        </p:txBody>
      </p:sp>
      <p:sp>
        <p:nvSpPr>
          <p:cNvPr id="6" name="Marcador de número de diapositiva 5">
            <a:extLst>
              <a:ext uri="{FF2B5EF4-FFF2-40B4-BE49-F238E27FC236}">
                <a16:creationId xmlns:a16="http://schemas.microsoft.com/office/drawing/2014/main" id="{BAEC19CB-CF9C-0808-E2AD-81501CC46C37}"/>
              </a:ext>
            </a:extLst>
          </p:cNvPr>
          <p:cNvSpPr>
            <a:spLocks noGrp="1"/>
          </p:cNvSpPr>
          <p:nvPr>
            <p:ph type="sldNum" sz="quarter" idx="12"/>
          </p:nvPr>
        </p:nvSpPr>
        <p:spPr/>
        <p:txBody>
          <a:bodyPr/>
          <a:lstStyle/>
          <a:p>
            <a:fld id="{0530B498-C689-4599-93E2-4FCD09F78740}" type="slidenum">
              <a:rPr lang="es-ES" smtClean="0"/>
              <a:t>29</a:t>
            </a:fld>
            <a:endParaRPr lang="es-ES"/>
          </a:p>
        </p:txBody>
      </p:sp>
    </p:spTree>
    <p:extLst>
      <p:ext uri="{BB962C8B-B14F-4D97-AF65-F5344CB8AC3E}">
        <p14:creationId xmlns:p14="http://schemas.microsoft.com/office/powerpoint/2010/main" val="3963352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BFFC9EFA-E60C-A607-DBCE-99150DA5DA6A}"/>
              </a:ext>
            </a:extLst>
          </p:cNvPr>
          <p:cNvSpPr>
            <a:spLocks noGrp="1"/>
          </p:cNvSpPr>
          <p:nvPr>
            <p:ph idx="1"/>
          </p:nvPr>
        </p:nvSpPr>
        <p:spPr>
          <a:xfrm>
            <a:off x="695093" y="1864421"/>
            <a:ext cx="4358268" cy="4308050"/>
          </a:xfrm>
        </p:spPr>
        <p:txBody>
          <a:bodyPr/>
          <a:lstStyle/>
          <a:p>
            <a:pPr algn="just"/>
            <a:r>
              <a:rPr lang="es-ES" dirty="0"/>
              <a:t>Una</a:t>
            </a:r>
            <a:r>
              <a:rPr lang="es-ES" b="1" dirty="0"/>
              <a:t> página web</a:t>
            </a:r>
            <a:r>
              <a:rPr lang="es-ES" dirty="0"/>
              <a:t> es un documento HTML con información y datos acerca de alguna temática en particular a la que se puede acceder desde un buscador en internet y está publicada por una persona o empresa.</a:t>
            </a:r>
          </a:p>
          <a:p>
            <a:pPr algn="just"/>
            <a:endParaRPr lang="es-ES" dirty="0"/>
          </a:p>
          <a:p>
            <a:pPr marL="0" indent="0">
              <a:buNone/>
            </a:pPr>
            <a:endParaRPr lang="es-ES" dirty="0"/>
          </a:p>
        </p:txBody>
      </p:sp>
      <p:sp>
        <p:nvSpPr>
          <p:cNvPr id="4" name="Título 3">
            <a:extLst>
              <a:ext uri="{FF2B5EF4-FFF2-40B4-BE49-F238E27FC236}">
                <a16:creationId xmlns:a16="http://schemas.microsoft.com/office/drawing/2014/main" id="{92951EDD-7E44-F6F1-9A85-894EE6EED9CD}"/>
              </a:ext>
            </a:extLst>
          </p:cNvPr>
          <p:cNvSpPr>
            <a:spLocks noGrp="1"/>
          </p:cNvSpPr>
          <p:nvPr>
            <p:ph type="title"/>
          </p:nvPr>
        </p:nvSpPr>
        <p:spPr>
          <a:xfrm>
            <a:off x="0" y="0"/>
            <a:ext cx="12192000" cy="1325563"/>
          </a:xfrm>
          <a:prstGeom prst="rect">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90000"/>
              </a:lnSpc>
              <a:spcBef>
                <a:spcPct val="0"/>
              </a:spcBef>
            </a:pPr>
            <a:r>
              <a:rPr lang="es-ES" sz="4800" b="1" dirty="0">
                <a:solidFill>
                  <a:schemeClr val="bg1"/>
                </a:solidFill>
                <a:ea typeface="+mj-ea"/>
                <a:cs typeface="+mj-cs"/>
              </a:rPr>
              <a:t>Qué es una página web </a:t>
            </a:r>
          </a:p>
        </p:txBody>
      </p:sp>
      <p:pic>
        <p:nvPicPr>
          <p:cNvPr id="14" name="Imagen 13">
            <a:extLst>
              <a:ext uri="{FF2B5EF4-FFF2-40B4-BE49-F238E27FC236}">
                <a16:creationId xmlns:a16="http://schemas.microsoft.com/office/drawing/2014/main" id="{D213C094-A8BD-8C4F-0EB2-3AF85B0AE59A}"/>
              </a:ext>
            </a:extLst>
          </p:cNvPr>
          <p:cNvPicPr>
            <a:picLocks noChangeAspect="1"/>
          </p:cNvPicPr>
          <p:nvPr/>
        </p:nvPicPr>
        <p:blipFill>
          <a:blip r:embed="rId2"/>
          <a:stretch>
            <a:fillRect/>
          </a:stretch>
        </p:blipFill>
        <p:spPr>
          <a:xfrm>
            <a:off x="5438194" y="1868913"/>
            <a:ext cx="6058713" cy="3581400"/>
          </a:xfrm>
          <a:prstGeom prst="rect">
            <a:avLst/>
          </a:prstGeom>
        </p:spPr>
      </p:pic>
      <p:sp>
        <p:nvSpPr>
          <p:cNvPr id="5" name="Marcador de número de diapositiva 4">
            <a:extLst>
              <a:ext uri="{FF2B5EF4-FFF2-40B4-BE49-F238E27FC236}">
                <a16:creationId xmlns:a16="http://schemas.microsoft.com/office/drawing/2014/main" id="{A371C824-2B71-B494-FD36-35C35CE0F170}"/>
              </a:ext>
            </a:extLst>
          </p:cNvPr>
          <p:cNvSpPr>
            <a:spLocks noGrp="1"/>
          </p:cNvSpPr>
          <p:nvPr>
            <p:ph type="sldNum" sz="quarter" idx="12"/>
          </p:nvPr>
        </p:nvSpPr>
        <p:spPr/>
        <p:txBody>
          <a:bodyPr/>
          <a:lstStyle/>
          <a:p>
            <a:fld id="{0530B498-C689-4599-93E2-4FCD09F78740}" type="slidenum">
              <a:rPr lang="es-ES" smtClean="0"/>
              <a:t>3</a:t>
            </a:fld>
            <a:endParaRPr lang="es-ES"/>
          </a:p>
        </p:txBody>
      </p:sp>
    </p:spTree>
    <p:extLst>
      <p:ext uri="{BB962C8B-B14F-4D97-AF65-F5344CB8AC3E}">
        <p14:creationId xmlns:p14="http://schemas.microsoft.com/office/powerpoint/2010/main" val="81332273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3DD8D9C-87C5-0C71-C59C-4DA025C99BE3}"/>
              </a:ext>
            </a:extLst>
          </p:cNvPr>
          <p:cNvSpPr>
            <a:spLocks noGrp="1"/>
          </p:cNvSpPr>
          <p:nvPr>
            <p:ph type="title"/>
          </p:nvPr>
        </p:nvSpPr>
        <p:spPr/>
        <p:txBody>
          <a:bodyPr/>
          <a:lstStyle/>
          <a:p>
            <a:endParaRPr lang="es-ES" dirty="0"/>
          </a:p>
        </p:txBody>
      </p:sp>
      <p:sp>
        <p:nvSpPr>
          <p:cNvPr id="3" name="Marcador de contenido 2">
            <a:extLst>
              <a:ext uri="{FF2B5EF4-FFF2-40B4-BE49-F238E27FC236}">
                <a16:creationId xmlns:a16="http://schemas.microsoft.com/office/drawing/2014/main" id="{5D1B830C-EC4B-0C98-F2AA-7561B18D50F6}"/>
              </a:ext>
            </a:extLst>
          </p:cNvPr>
          <p:cNvSpPr>
            <a:spLocks noGrp="1"/>
          </p:cNvSpPr>
          <p:nvPr>
            <p:ph idx="1"/>
          </p:nvPr>
        </p:nvSpPr>
        <p:spPr/>
        <p:txBody>
          <a:bodyPr/>
          <a:lstStyle/>
          <a:p>
            <a:endParaRPr lang="es-ES"/>
          </a:p>
        </p:txBody>
      </p:sp>
      <p:sp>
        <p:nvSpPr>
          <p:cNvPr id="6" name="Rectángulo 5">
            <a:extLst>
              <a:ext uri="{FF2B5EF4-FFF2-40B4-BE49-F238E27FC236}">
                <a16:creationId xmlns:a16="http://schemas.microsoft.com/office/drawing/2014/main" id="{16FE9B82-0A76-595C-D256-A73A57024714}"/>
              </a:ext>
            </a:extLst>
          </p:cNvPr>
          <p:cNvSpPr/>
          <p:nvPr/>
        </p:nvSpPr>
        <p:spPr>
          <a:xfrm>
            <a:off x="0" y="0"/>
            <a:ext cx="12192000" cy="1247814"/>
          </a:xfrm>
          <a:prstGeom prst="rect">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indent="0" algn="ctr">
              <a:buFont typeface="Wingdings 3" panose="05040102010807070707" pitchFamily="18" charset="2"/>
              <a:buNone/>
            </a:pPr>
            <a:r>
              <a:rPr lang="en-US" sz="4800" b="1" dirty="0" err="1"/>
              <a:t>Formularios</a:t>
            </a:r>
            <a:endParaRPr lang="en-US" sz="4800" b="1" dirty="0"/>
          </a:p>
        </p:txBody>
      </p:sp>
      <p:sp>
        <p:nvSpPr>
          <p:cNvPr id="8" name="CuadroTexto 7">
            <a:extLst>
              <a:ext uri="{FF2B5EF4-FFF2-40B4-BE49-F238E27FC236}">
                <a16:creationId xmlns:a16="http://schemas.microsoft.com/office/drawing/2014/main" id="{7E0D2BDA-B0B9-26BC-BC89-2C08F88850CF}"/>
              </a:ext>
            </a:extLst>
          </p:cNvPr>
          <p:cNvSpPr txBox="1"/>
          <p:nvPr/>
        </p:nvSpPr>
        <p:spPr>
          <a:xfrm>
            <a:off x="838200" y="1690688"/>
            <a:ext cx="10175630" cy="4247317"/>
          </a:xfrm>
          <a:prstGeom prst="rect">
            <a:avLst/>
          </a:prstGeom>
          <a:noFill/>
        </p:spPr>
        <p:txBody>
          <a:bodyPr wrap="square">
            <a:spAutoFit/>
          </a:bodyPr>
          <a:lstStyle/>
          <a:p>
            <a:pPr marL="457200" indent="-457200" algn="just">
              <a:buFont typeface="Arial" panose="020B0604020202020204" pitchFamily="34" charset="0"/>
              <a:buChar char="•"/>
            </a:pPr>
            <a:r>
              <a:rPr lang="es-ES" sz="2800" dirty="0"/>
              <a:t>Los </a:t>
            </a:r>
            <a:r>
              <a:rPr lang="es-ES" sz="2800" b="1" dirty="0"/>
              <a:t>formularios web</a:t>
            </a:r>
            <a:r>
              <a:rPr lang="es-ES" sz="2800" dirty="0"/>
              <a:t> son uno de los principales puntos de interacción entre un usuario y un sitio web o aplicación. </a:t>
            </a:r>
          </a:p>
          <a:p>
            <a:pPr algn="just"/>
            <a:endParaRPr lang="es-ES" sz="2800" dirty="0"/>
          </a:p>
          <a:p>
            <a:pPr marL="457200" indent="-457200" algn="just">
              <a:buFont typeface="Arial" panose="020B0604020202020204" pitchFamily="34" charset="0"/>
              <a:buChar char="•"/>
            </a:pPr>
            <a:r>
              <a:rPr lang="es-ES" sz="2800" dirty="0"/>
              <a:t>Permiten a los usuarios la introducción de datos, que generalmente se envían a un servidor web para su procesamiento y almacenamiento o se usan en el lado del cliente para provocar de alguna manera una actualización inmediata de la interfaz.</a:t>
            </a:r>
          </a:p>
          <a:p>
            <a:pPr marL="457200" indent="-457200" algn="just">
              <a:buFont typeface="Arial" panose="020B0604020202020204" pitchFamily="34" charset="0"/>
              <a:buChar char="•"/>
            </a:pPr>
            <a:endParaRPr lang="es-ES" sz="2800" dirty="0"/>
          </a:p>
          <a:p>
            <a:pPr marL="457200" indent="-457200" algn="just">
              <a:buFont typeface="Arial" panose="020B0604020202020204" pitchFamily="34" charset="0"/>
              <a:buChar char="•"/>
            </a:pPr>
            <a:r>
              <a:rPr lang="es-ES" sz="2800" dirty="0"/>
              <a:t>Sus etiquetas son &lt;</a:t>
            </a:r>
            <a:r>
              <a:rPr lang="es-ES" sz="2800" dirty="0" err="1"/>
              <a:t>form</a:t>
            </a:r>
            <a:r>
              <a:rPr lang="es-ES" sz="2800" dirty="0"/>
              <a:t>&gt; y &lt;/</a:t>
            </a:r>
            <a:r>
              <a:rPr lang="es-ES" sz="2800" dirty="0" err="1"/>
              <a:t>form</a:t>
            </a:r>
            <a:r>
              <a:rPr lang="es-ES" sz="2800" dirty="0"/>
              <a:t>&gt;</a:t>
            </a:r>
          </a:p>
          <a:p>
            <a:endParaRPr lang="es-ES" dirty="0"/>
          </a:p>
        </p:txBody>
      </p:sp>
      <p:sp>
        <p:nvSpPr>
          <p:cNvPr id="5" name="Marcador de número de diapositiva 4">
            <a:extLst>
              <a:ext uri="{FF2B5EF4-FFF2-40B4-BE49-F238E27FC236}">
                <a16:creationId xmlns:a16="http://schemas.microsoft.com/office/drawing/2014/main" id="{872BC192-8E14-D374-45D4-FB404478DC4E}"/>
              </a:ext>
            </a:extLst>
          </p:cNvPr>
          <p:cNvSpPr>
            <a:spLocks noGrp="1"/>
          </p:cNvSpPr>
          <p:nvPr>
            <p:ph type="sldNum" sz="quarter" idx="12"/>
          </p:nvPr>
        </p:nvSpPr>
        <p:spPr/>
        <p:txBody>
          <a:bodyPr/>
          <a:lstStyle/>
          <a:p>
            <a:fld id="{0530B498-C689-4599-93E2-4FCD09F78740}" type="slidenum">
              <a:rPr lang="es-ES" smtClean="0"/>
              <a:t>30</a:t>
            </a:fld>
            <a:endParaRPr lang="es-ES"/>
          </a:p>
        </p:txBody>
      </p:sp>
    </p:spTree>
    <p:extLst>
      <p:ext uri="{BB962C8B-B14F-4D97-AF65-F5344CB8AC3E}">
        <p14:creationId xmlns:p14="http://schemas.microsoft.com/office/powerpoint/2010/main" val="34652630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CEEC8BC3-D566-F99C-4A86-0F425B1367EB}"/>
              </a:ext>
            </a:extLst>
          </p:cNvPr>
          <p:cNvSpPr>
            <a:spLocks noGrp="1"/>
          </p:cNvSpPr>
          <p:nvPr>
            <p:ph idx="1"/>
          </p:nvPr>
        </p:nvSpPr>
        <p:spPr>
          <a:xfrm>
            <a:off x="838200" y="1582615"/>
            <a:ext cx="10515600" cy="4594348"/>
          </a:xfrm>
        </p:spPr>
        <p:txBody>
          <a:bodyPr>
            <a:normAutofit fontScale="92500" lnSpcReduction="10000"/>
          </a:bodyPr>
          <a:lstStyle/>
          <a:p>
            <a:pPr marL="0" indent="0">
              <a:lnSpc>
                <a:spcPct val="100000"/>
              </a:lnSpc>
              <a:buNone/>
            </a:pPr>
            <a:r>
              <a:rPr lang="es-ES" altLang="es-ES" dirty="0"/>
              <a:t>&lt;input </a:t>
            </a:r>
            <a:r>
              <a:rPr lang="es-ES" altLang="es-ES" dirty="0" err="1"/>
              <a:t>type</a:t>
            </a:r>
            <a:r>
              <a:rPr lang="es-ES" altLang="es-ES" dirty="0"/>
              <a:t>="email"&gt; indica al navegador que no debe permitir que se envíe el formulario si el usuario no ha introducido una dirección de email válida.</a:t>
            </a:r>
          </a:p>
          <a:p>
            <a:pPr marL="0" indent="0">
              <a:lnSpc>
                <a:spcPct val="100000"/>
              </a:lnSpc>
              <a:buNone/>
            </a:pPr>
            <a:endParaRPr lang="es-ES" altLang="es-ES" dirty="0"/>
          </a:p>
          <a:p>
            <a:pPr marL="0" indent="0">
              <a:lnSpc>
                <a:spcPct val="100000"/>
              </a:lnSpc>
              <a:buNone/>
            </a:pPr>
            <a:r>
              <a:rPr lang="en-US" sz="2000" dirty="0">
                <a:latin typeface="Consolas" panose="020B0609020204030204" pitchFamily="49" charset="0"/>
              </a:rPr>
              <a:t>&lt;label&gt;Email&lt;/label&gt;</a:t>
            </a:r>
          </a:p>
          <a:p>
            <a:pPr marL="0" indent="0">
              <a:lnSpc>
                <a:spcPct val="100000"/>
              </a:lnSpc>
              <a:buNone/>
            </a:pPr>
            <a:r>
              <a:rPr lang="en-US" sz="2000" dirty="0">
                <a:latin typeface="Consolas" panose="020B0609020204030204" pitchFamily="49" charset="0"/>
              </a:rPr>
              <a:t>&lt;input type="email" name="email"&gt;&lt;</a:t>
            </a:r>
            <a:r>
              <a:rPr lang="en-US" sz="2000" dirty="0" err="1">
                <a:latin typeface="Consolas" panose="020B0609020204030204" pitchFamily="49" charset="0"/>
              </a:rPr>
              <a:t>br</a:t>
            </a:r>
            <a:r>
              <a:rPr lang="en-US" sz="2000" dirty="0">
                <a:latin typeface="Consolas" panose="020B0609020204030204" pitchFamily="49" charset="0"/>
              </a:rPr>
              <a:t>&gt;&lt;</a:t>
            </a:r>
            <a:r>
              <a:rPr lang="en-US" sz="2000" dirty="0" err="1">
                <a:latin typeface="Consolas" panose="020B0609020204030204" pitchFamily="49" charset="0"/>
              </a:rPr>
              <a:t>br</a:t>
            </a:r>
            <a:r>
              <a:rPr lang="en-US" sz="2000" dirty="0">
                <a:latin typeface="Consolas" panose="020B0609020204030204" pitchFamily="49" charset="0"/>
              </a:rPr>
              <a:t>&gt;</a:t>
            </a:r>
          </a:p>
          <a:p>
            <a:pPr algn="just"/>
            <a:endParaRPr lang="es-ES" altLang="es-ES" dirty="0"/>
          </a:p>
          <a:p>
            <a:pPr marL="0" lvl="0" indent="0">
              <a:lnSpc>
                <a:spcPct val="110000"/>
              </a:lnSpc>
              <a:buNone/>
            </a:pPr>
            <a:r>
              <a:rPr lang="es-ES" altLang="es-ES" dirty="0"/>
              <a:t>&lt;input </a:t>
            </a:r>
            <a:r>
              <a:rPr lang="es-ES" altLang="es-ES" dirty="0" err="1"/>
              <a:t>type</a:t>
            </a:r>
            <a:r>
              <a:rPr lang="es-ES" altLang="es-ES" dirty="0"/>
              <a:t>="</a:t>
            </a:r>
            <a:r>
              <a:rPr lang="es-ES" altLang="es-ES" dirty="0" err="1"/>
              <a:t>url</a:t>
            </a:r>
            <a:r>
              <a:rPr lang="es-ES" altLang="es-ES" dirty="0"/>
              <a:t>"&gt; indica al navegador que no debe permitir que se envíe el formulario si el usuario no ha introducido una URL correcta. </a:t>
            </a:r>
          </a:p>
          <a:p>
            <a:pPr marL="0" lvl="0" indent="0" algn="just">
              <a:buNone/>
            </a:pPr>
            <a:endParaRPr lang="es-ES" altLang="es-ES" dirty="0"/>
          </a:p>
          <a:p>
            <a:pPr marL="0" indent="0">
              <a:lnSpc>
                <a:spcPct val="110000"/>
              </a:lnSpc>
              <a:buNone/>
            </a:pPr>
            <a:r>
              <a:rPr lang="es-ES" altLang="es-ES" dirty="0"/>
              <a:t>&lt;input </a:t>
            </a:r>
            <a:r>
              <a:rPr lang="es-ES" altLang="es-ES" dirty="0" err="1"/>
              <a:t>type</a:t>
            </a:r>
            <a:r>
              <a:rPr lang="es-ES" altLang="es-ES" dirty="0"/>
              <a:t>="</a:t>
            </a:r>
            <a:r>
              <a:rPr lang="es-ES" altLang="es-ES" dirty="0" err="1"/>
              <a:t>range</a:t>
            </a:r>
            <a:r>
              <a:rPr lang="es-ES" altLang="es-ES" dirty="0"/>
              <a:t>"&gt;, muestra un control deslizante en el navegador. </a:t>
            </a:r>
          </a:p>
          <a:p>
            <a:endParaRPr lang="es-ES" dirty="0"/>
          </a:p>
        </p:txBody>
      </p:sp>
      <p:sp>
        <p:nvSpPr>
          <p:cNvPr id="4" name="Rectángulo 3">
            <a:extLst>
              <a:ext uri="{FF2B5EF4-FFF2-40B4-BE49-F238E27FC236}">
                <a16:creationId xmlns:a16="http://schemas.microsoft.com/office/drawing/2014/main" id="{C8C907CD-FA36-10E6-E6E7-97B2BBC5FAA4}"/>
              </a:ext>
            </a:extLst>
          </p:cNvPr>
          <p:cNvSpPr/>
          <p:nvPr/>
        </p:nvSpPr>
        <p:spPr>
          <a:xfrm>
            <a:off x="0" y="0"/>
            <a:ext cx="12192000" cy="1247814"/>
          </a:xfrm>
          <a:prstGeom prst="rect">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indent="0" algn="ctr">
              <a:buFont typeface="Wingdings 3" panose="05040102010807070707" pitchFamily="18" charset="2"/>
              <a:buNone/>
            </a:pPr>
            <a:r>
              <a:rPr lang="en-US" sz="4800" b="1" dirty="0" err="1"/>
              <a:t>Etiqueta</a:t>
            </a:r>
            <a:r>
              <a:rPr lang="en-US" sz="4800" b="1" dirty="0"/>
              <a:t> input</a:t>
            </a:r>
          </a:p>
        </p:txBody>
      </p:sp>
      <p:pic>
        <p:nvPicPr>
          <p:cNvPr id="8" name="Imagen 7">
            <a:extLst>
              <a:ext uri="{FF2B5EF4-FFF2-40B4-BE49-F238E27FC236}">
                <a16:creationId xmlns:a16="http://schemas.microsoft.com/office/drawing/2014/main" id="{A91A5C22-36E4-430F-689F-1C28DEEAD2E5}"/>
              </a:ext>
            </a:extLst>
          </p:cNvPr>
          <p:cNvPicPr>
            <a:picLocks noChangeAspect="1"/>
          </p:cNvPicPr>
          <p:nvPr/>
        </p:nvPicPr>
        <p:blipFill>
          <a:blip r:embed="rId3"/>
          <a:stretch>
            <a:fillRect/>
          </a:stretch>
        </p:blipFill>
        <p:spPr>
          <a:xfrm>
            <a:off x="7572008" y="2926739"/>
            <a:ext cx="1971675" cy="371475"/>
          </a:xfrm>
          <a:prstGeom prst="rect">
            <a:avLst/>
          </a:prstGeom>
          <a:ln>
            <a:solidFill>
              <a:schemeClr val="accent1">
                <a:shade val="15000"/>
              </a:schemeClr>
            </a:solidFill>
          </a:ln>
        </p:spPr>
      </p:pic>
      <p:sp>
        <p:nvSpPr>
          <p:cNvPr id="5" name="Marcador de número de diapositiva 4">
            <a:extLst>
              <a:ext uri="{FF2B5EF4-FFF2-40B4-BE49-F238E27FC236}">
                <a16:creationId xmlns:a16="http://schemas.microsoft.com/office/drawing/2014/main" id="{03629EEC-41F2-467B-7CD6-2E398E17BEBB}"/>
              </a:ext>
            </a:extLst>
          </p:cNvPr>
          <p:cNvSpPr>
            <a:spLocks noGrp="1"/>
          </p:cNvSpPr>
          <p:nvPr>
            <p:ph type="sldNum" sz="quarter" idx="12"/>
          </p:nvPr>
        </p:nvSpPr>
        <p:spPr/>
        <p:txBody>
          <a:bodyPr/>
          <a:lstStyle/>
          <a:p>
            <a:fld id="{0530B498-C689-4599-93E2-4FCD09F78740}" type="slidenum">
              <a:rPr lang="es-ES" smtClean="0"/>
              <a:t>31</a:t>
            </a:fld>
            <a:endParaRPr lang="es-ES"/>
          </a:p>
        </p:txBody>
      </p:sp>
    </p:spTree>
    <p:extLst>
      <p:ext uri="{BB962C8B-B14F-4D97-AF65-F5344CB8AC3E}">
        <p14:creationId xmlns:p14="http://schemas.microsoft.com/office/powerpoint/2010/main" val="19016590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60B01506-8759-5F19-D8A4-FE52BE9313BE}"/>
              </a:ext>
            </a:extLst>
          </p:cNvPr>
          <p:cNvSpPr>
            <a:spLocks noGrp="1"/>
          </p:cNvSpPr>
          <p:nvPr>
            <p:ph idx="1"/>
          </p:nvPr>
        </p:nvSpPr>
        <p:spPr/>
        <p:txBody>
          <a:bodyPr>
            <a:normAutofit/>
          </a:bodyPr>
          <a:lstStyle/>
          <a:p>
            <a:pPr marL="0" indent="0">
              <a:buNone/>
            </a:pPr>
            <a:r>
              <a:rPr lang="es-ES" altLang="es-ES" sz="2800" dirty="0"/>
              <a:t>&lt;input </a:t>
            </a:r>
            <a:r>
              <a:rPr lang="es-ES" altLang="es-ES" sz="2800" dirty="0" err="1"/>
              <a:t>type</a:t>
            </a:r>
            <a:r>
              <a:rPr lang="es-ES" altLang="es-ES" sz="2800" dirty="0"/>
              <a:t>=</a:t>
            </a:r>
            <a:r>
              <a:rPr lang="es-ES" altLang="es-ES" sz="2800" dirty="0">
                <a:latin typeface="Arial Unicode MS" panose="020B0604020202020204" pitchFamily="34" charset="-128"/>
              </a:rPr>
              <a:t>"</a:t>
            </a:r>
            <a:r>
              <a:rPr lang="es-ES" altLang="es-ES" sz="2800" dirty="0" err="1"/>
              <a:t>text</a:t>
            </a:r>
            <a:r>
              <a:rPr lang="es-ES" altLang="es-ES" sz="2800" dirty="0">
                <a:latin typeface="Arial Unicode MS" panose="020B0604020202020204" pitchFamily="34" charset="-128"/>
              </a:rPr>
              <a:t>“ </a:t>
            </a:r>
            <a:r>
              <a:rPr lang="en-US" altLang="es-ES" sz="2800" dirty="0">
                <a:latin typeface="Arial Unicode MS" panose="020B0604020202020204" pitchFamily="34" charset="-128"/>
              </a:rPr>
              <a:t>&gt;</a:t>
            </a:r>
            <a:r>
              <a:rPr lang="es-ES" altLang="es-ES" sz="2800" dirty="0"/>
              <a:t>  c</a:t>
            </a:r>
            <a:r>
              <a:rPr lang="es-ES" sz="2800" dirty="0"/>
              <a:t>uadro de texto por default donde se puede ingresar cualquier valor</a:t>
            </a:r>
          </a:p>
          <a:p>
            <a:pPr marL="0" indent="0">
              <a:buNone/>
            </a:pPr>
            <a:endParaRPr lang="es-ES" sz="2800" dirty="0"/>
          </a:p>
          <a:p>
            <a:pPr marL="0" indent="0">
              <a:buNone/>
            </a:pPr>
            <a:r>
              <a:rPr lang="es-ES" sz="2000" dirty="0">
                <a:latin typeface="Consolas" panose="020B0609020204030204" pitchFamily="49" charset="0"/>
              </a:rPr>
              <a:t>&lt;</a:t>
            </a:r>
            <a:r>
              <a:rPr lang="es-ES" sz="2000" dirty="0" err="1">
                <a:latin typeface="Consolas" panose="020B0609020204030204" pitchFamily="49" charset="0"/>
              </a:rPr>
              <a:t>label</a:t>
            </a:r>
            <a:r>
              <a:rPr lang="es-ES" sz="2000" dirty="0">
                <a:latin typeface="Consolas" panose="020B0609020204030204" pitchFamily="49" charset="0"/>
              </a:rPr>
              <a:t>&gt;Nombre&lt;/</a:t>
            </a:r>
            <a:r>
              <a:rPr lang="es-ES" sz="2000" dirty="0" err="1">
                <a:latin typeface="Consolas" panose="020B0609020204030204" pitchFamily="49" charset="0"/>
              </a:rPr>
              <a:t>label</a:t>
            </a:r>
            <a:r>
              <a:rPr lang="es-ES" sz="2000" dirty="0">
                <a:latin typeface="Consolas" panose="020B0609020204030204" pitchFamily="49" charset="0"/>
              </a:rPr>
              <a:t>&gt;</a:t>
            </a:r>
          </a:p>
          <a:p>
            <a:pPr marL="0" indent="0">
              <a:buNone/>
            </a:pPr>
            <a:r>
              <a:rPr lang="en-US" sz="2000" b="0" dirty="0">
                <a:effectLst/>
                <a:latin typeface="Consolas" panose="020B0609020204030204" pitchFamily="49" charset="0"/>
              </a:rPr>
              <a:t>&lt;input type=“text" name=“</a:t>
            </a:r>
            <a:r>
              <a:rPr lang="en-US" sz="2000" b="0" dirty="0" err="1">
                <a:effectLst/>
                <a:latin typeface="Consolas" panose="020B0609020204030204" pitchFamily="49" charset="0"/>
              </a:rPr>
              <a:t>nombre</a:t>
            </a:r>
            <a:r>
              <a:rPr lang="en-US" sz="2000" b="0" dirty="0">
                <a:effectLst/>
                <a:latin typeface="Consolas" panose="020B0609020204030204" pitchFamily="49" charset="0"/>
              </a:rPr>
              <a:t>"&gt;&lt;</a:t>
            </a:r>
            <a:r>
              <a:rPr lang="en-US" sz="2000" b="0" dirty="0" err="1">
                <a:effectLst/>
                <a:latin typeface="Consolas" panose="020B0609020204030204" pitchFamily="49" charset="0"/>
              </a:rPr>
              <a:t>br</a:t>
            </a:r>
            <a:r>
              <a:rPr lang="en-US" sz="2000" b="0" dirty="0">
                <a:effectLst/>
                <a:latin typeface="Consolas" panose="020B0609020204030204" pitchFamily="49" charset="0"/>
              </a:rPr>
              <a:t>&gt;&lt;</a:t>
            </a:r>
            <a:r>
              <a:rPr lang="en-US" sz="2000" b="0" dirty="0" err="1">
                <a:effectLst/>
                <a:latin typeface="Consolas" panose="020B0609020204030204" pitchFamily="49" charset="0"/>
              </a:rPr>
              <a:t>br</a:t>
            </a:r>
            <a:r>
              <a:rPr lang="en-US" sz="2000" b="0" dirty="0">
                <a:effectLst/>
                <a:latin typeface="Consolas" panose="020B0609020204030204" pitchFamily="49" charset="0"/>
              </a:rPr>
              <a:t>&gt;</a:t>
            </a:r>
          </a:p>
          <a:p>
            <a:pPr marL="0" indent="0">
              <a:buNone/>
            </a:pPr>
            <a:endParaRPr lang="en-US" sz="2800" dirty="0">
              <a:solidFill>
                <a:srgbClr val="FF0000"/>
              </a:solidFill>
            </a:endParaRPr>
          </a:p>
          <a:p>
            <a:pPr marL="0" indent="0">
              <a:buNone/>
            </a:pPr>
            <a:r>
              <a:rPr lang="en-US" sz="2800" dirty="0"/>
              <a:t>&lt;input type="password"&gt;  </a:t>
            </a:r>
            <a:r>
              <a:rPr lang="en-US" sz="2800" dirty="0" err="1"/>
              <a:t>cuadro</a:t>
            </a:r>
            <a:r>
              <a:rPr lang="en-US" sz="2800" dirty="0"/>
              <a:t> </a:t>
            </a:r>
            <a:r>
              <a:rPr lang="en-US" sz="2800" dirty="0" err="1"/>
              <a:t>texto</a:t>
            </a:r>
            <a:r>
              <a:rPr lang="en-US" sz="2800" dirty="0"/>
              <a:t> que </a:t>
            </a:r>
            <a:r>
              <a:rPr lang="en-US" sz="2800" dirty="0" err="1"/>
              <a:t>oculta</a:t>
            </a:r>
            <a:r>
              <a:rPr lang="en-US" sz="2800" dirty="0"/>
              <a:t> </a:t>
            </a:r>
            <a:r>
              <a:rPr lang="en-US" sz="2800" dirty="0" err="1"/>
              <a:t>el</a:t>
            </a:r>
            <a:r>
              <a:rPr lang="en-US" sz="2800" dirty="0"/>
              <a:t> valor </a:t>
            </a:r>
            <a:r>
              <a:rPr lang="en-US" sz="2800" dirty="0" err="1"/>
              <a:t>insertado</a:t>
            </a:r>
            <a:endParaRPr lang="en-US" sz="2800" dirty="0"/>
          </a:p>
          <a:p>
            <a:pPr marL="0" indent="0">
              <a:buNone/>
            </a:pPr>
            <a:endParaRPr lang="en-US" sz="2800" dirty="0"/>
          </a:p>
          <a:p>
            <a:pPr marL="0" indent="0">
              <a:buNone/>
            </a:pPr>
            <a:r>
              <a:rPr lang="en-US" sz="2800" dirty="0"/>
              <a:t>&lt;input type="submit" </a:t>
            </a:r>
            <a:r>
              <a:rPr lang="en-CA" sz="2800" dirty="0"/>
              <a:t>&gt;</a:t>
            </a:r>
            <a:r>
              <a:rPr lang="en-US" dirty="0" err="1"/>
              <a:t>b</a:t>
            </a:r>
            <a:r>
              <a:rPr lang="en-US" sz="2800" dirty="0" err="1"/>
              <a:t>otón</a:t>
            </a:r>
            <a:r>
              <a:rPr lang="en-US" sz="2800" dirty="0"/>
              <a:t> para </a:t>
            </a:r>
            <a:r>
              <a:rPr lang="en-US" sz="2800" dirty="0" err="1"/>
              <a:t>enviar</a:t>
            </a:r>
            <a:r>
              <a:rPr lang="en-US" sz="2800" dirty="0"/>
              <a:t> </a:t>
            </a:r>
            <a:r>
              <a:rPr lang="en-US" sz="2800" dirty="0" err="1"/>
              <a:t>datos</a:t>
            </a:r>
            <a:r>
              <a:rPr lang="en-US" sz="2800" dirty="0"/>
              <a:t> </a:t>
            </a:r>
            <a:r>
              <a:rPr lang="en-US" sz="2800" dirty="0" err="1"/>
              <a:t>en</a:t>
            </a:r>
            <a:r>
              <a:rPr lang="en-US" sz="2800" dirty="0"/>
              <a:t> </a:t>
            </a:r>
            <a:r>
              <a:rPr lang="en-US" sz="2800" dirty="0" err="1"/>
              <a:t>formularios</a:t>
            </a:r>
            <a:endParaRPr lang="en-US" sz="2800" dirty="0"/>
          </a:p>
          <a:p>
            <a:pPr marL="0" indent="0">
              <a:buNone/>
            </a:pPr>
            <a:endParaRPr lang="en-US" sz="2800" dirty="0"/>
          </a:p>
          <a:p>
            <a:pPr marL="0" indent="0">
              <a:buNone/>
            </a:pPr>
            <a:endParaRPr lang="es-ES" sz="2800" dirty="0"/>
          </a:p>
          <a:p>
            <a:pPr marL="0" indent="0">
              <a:buNone/>
            </a:pPr>
            <a:endParaRPr lang="es-ES" sz="2800" dirty="0"/>
          </a:p>
          <a:p>
            <a:pPr marL="0" indent="0">
              <a:buNone/>
            </a:pPr>
            <a:endParaRPr lang="es-ES" sz="2800" dirty="0"/>
          </a:p>
          <a:p>
            <a:endParaRPr lang="es-ES" dirty="0"/>
          </a:p>
        </p:txBody>
      </p:sp>
      <p:sp>
        <p:nvSpPr>
          <p:cNvPr id="5" name="Título 4">
            <a:extLst>
              <a:ext uri="{FF2B5EF4-FFF2-40B4-BE49-F238E27FC236}">
                <a16:creationId xmlns:a16="http://schemas.microsoft.com/office/drawing/2014/main" id="{AEA131F7-A6F0-716E-5E78-C2D0D37BE625}"/>
              </a:ext>
            </a:extLst>
          </p:cNvPr>
          <p:cNvSpPr>
            <a:spLocks noGrp="1"/>
          </p:cNvSpPr>
          <p:nvPr>
            <p:ph type="title"/>
          </p:nvPr>
        </p:nvSpPr>
        <p:spPr/>
        <p:txBody>
          <a:bodyPr/>
          <a:lstStyle/>
          <a:p>
            <a:endParaRPr lang="es-ES"/>
          </a:p>
        </p:txBody>
      </p:sp>
      <p:sp>
        <p:nvSpPr>
          <p:cNvPr id="6" name="Rectángulo 5">
            <a:extLst>
              <a:ext uri="{FF2B5EF4-FFF2-40B4-BE49-F238E27FC236}">
                <a16:creationId xmlns:a16="http://schemas.microsoft.com/office/drawing/2014/main" id="{BD80D3EF-97AE-9AAA-773F-B6311867EBC8}"/>
              </a:ext>
            </a:extLst>
          </p:cNvPr>
          <p:cNvSpPr/>
          <p:nvPr/>
        </p:nvSpPr>
        <p:spPr>
          <a:xfrm>
            <a:off x="0" y="0"/>
            <a:ext cx="12192000" cy="1247814"/>
          </a:xfrm>
          <a:prstGeom prst="rect">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indent="0" algn="ctr">
              <a:buFont typeface="Wingdings 3" panose="05040102010807070707" pitchFamily="18" charset="2"/>
              <a:buNone/>
            </a:pPr>
            <a:r>
              <a:rPr lang="en-US" sz="4800" b="1" dirty="0" err="1"/>
              <a:t>Etiqueta</a:t>
            </a:r>
            <a:r>
              <a:rPr lang="en-US" sz="4800" b="1" dirty="0"/>
              <a:t> input</a:t>
            </a:r>
          </a:p>
        </p:txBody>
      </p:sp>
      <p:pic>
        <p:nvPicPr>
          <p:cNvPr id="14" name="Imagen 13">
            <a:extLst>
              <a:ext uri="{FF2B5EF4-FFF2-40B4-BE49-F238E27FC236}">
                <a16:creationId xmlns:a16="http://schemas.microsoft.com/office/drawing/2014/main" id="{ACD1AD72-28E1-6E8E-F606-548E60D7B333}"/>
              </a:ext>
            </a:extLst>
          </p:cNvPr>
          <p:cNvPicPr>
            <a:picLocks noChangeAspect="1"/>
          </p:cNvPicPr>
          <p:nvPr/>
        </p:nvPicPr>
        <p:blipFill>
          <a:blip r:embed="rId3"/>
          <a:stretch>
            <a:fillRect/>
          </a:stretch>
        </p:blipFill>
        <p:spPr>
          <a:xfrm>
            <a:off x="7456243" y="3429000"/>
            <a:ext cx="2238375" cy="323850"/>
          </a:xfrm>
          <a:prstGeom prst="rect">
            <a:avLst/>
          </a:prstGeom>
          <a:ln>
            <a:solidFill>
              <a:schemeClr val="accent1">
                <a:shade val="15000"/>
              </a:schemeClr>
            </a:solidFill>
          </a:ln>
        </p:spPr>
      </p:pic>
      <p:sp>
        <p:nvSpPr>
          <p:cNvPr id="4" name="Marcador de número de diapositiva 3">
            <a:extLst>
              <a:ext uri="{FF2B5EF4-FFF2-40B4-BE49-F238E27FC236}">
                <a16:creationId xmlns:a16="http://schemas.microsoft.com/office/drawing/2014/main" id="{9EB760A1-5976-1DBC-305C-A12BB00C4D5B}"/>
              </a:ext>
            </a:extLst>
          </p:cNvPr>
          <p:cNvSpPr>
            <a:spLocks noGrp="1"/>
          </p:cNvSpPr>
          <p:nvPr>
            <p:ph type="sldNum" sz="quarter" idx="12"/>
          </p:nvPr>
        </p:nvSpPr>
        <p:spPr/>
        <p:txBody>
          <a:bodyPr/>
          <a:lstStyle/>
          <a:p>
            <a:fld id="{0530B498-C689-4599-93E2-4FCD09F78740}" type="slidenum">
              <a:rPr lang="es-ES" smtClean="0"/>
              <a:t>32</a:t>
            </a:fld>
            <a:endParaRPr lang="es-ES"/>
          </a:p>
        </p:txBody>
      </p:sp>
    </p:spTree>
    <p:extLst>
      <p:ext uri="{BB962C8B-B14F-4D97-AF65-F5344CB8AC3E}">
        <p14:creationId xmlns:p14="http://schemas.microsoft.com/office/powerpoint/2010/main" val="111280235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66434CD3-D7BB-3CB0-AB94-7DC962611DC0}"/>
              </a:ext>
            </a:extLst>
          </p:cNvPr>
          <p:cNvSpPr>
            <a:spLocks noGrp="1"/>
          </p:cNvSpPr>
          <p:nvPr>
            <p:ph idx="1"/>
          </p:nvPr>
        </p:nvSpPr>
        <p:spPr/>
        <p:txBody>
          <a:bodyPr/>
          <a:lstStyle/>
          <a:p>
            <a:pPr marL="0" indent="0">
              <a:buNone/>
            </a:pPr>
            <a:r>
              <a:rPr lang="es-ES" sz="2200" dirty="0">
                <a:latin typeface="Consolas" panose="020B0609020204030204" pitchFamily="49" charset="0"/>
              </a:rPr>
              <a:t>&lt;input </a:t>
            </a:r>
            <a:r>
              <a:rPr lang="es-ES" sz="2200" dirty="0" err="1">
                <a:latin typeface="Consolas" panose="020B0609020204030204" pitchFamily="49" charset="0"/>
              </a:rPr>
              <a:t>type</a:t>
            </a:r>
            <a:r>
              <a:rPr lang="es-ES" sz="2200" dirty="0">
                <a:latin typeface="Consolas" panose="020B0609020204030204" pitchFamily="49" charset="0"/>
              </a:rPr>
              <a:t>="</a:t>
            </a:r>
            <a:r>
              <a:rPr lang="es-ES" sz="2200" dirty="0" err="1">
                <a:latin typeface="Consolas" panose="020B0609020204030204" pitchFamily="49" charset="0"/>
              </a:rPr>
              <a:t>checkbox</a:t>
            </a:r>
            <a:r>
              <a:rPr lang="es-ES" sz="2200" dirty="0">
                <a:latin typeface="Consolas" panose="020B0609020204030204" pitchFamily="49" charset="0"/>
              </a:rPr>
              <a:t>" </a:t>
            </a:r>
            <a:r>
              <a:rPr lang="es-ES" sz="2200" dirty="0" err="1">
                <a:latin typeface="Consolas" panose="020B0609020204030204" pitchFamily="49" charset="0"/>
              </a:rPr>
              <a:t>name</a:t>
            </a:r>
            <a:r>
              <a:rPr lang="es-ES" sz="2200" dirty="0">
                <a:latin typeface="Consolas" panose="020B0609020204030204" pitchFamily="49" charset="0"/>
              </a:rPr>
              <a:t>="navegadores" </a:t>
            </a:r>
            <a:r>
              <a:rPr lang="es-ES" sz="2200" dirty="0" err="1">
                <a:latin typeface="Consolas" panose="020B0609020204030204" pitchFamily="49" charset="0"/>
              </a:rPr>
              <a:t>value</a:t>
            </a:r>
            <a:r>
              <a:rPr lang="es-ES" sz="2200" dirty="0">
                <a:latin typeface="Consolas" panose="020B0609020204030204" pitchFamily="49" charset="0"/>
              </a:rPr>
              <a:t>="Crome" /&gt;Crome</a:t>
            </a:r>
          </a:p>
          <a:p>
            <a:pPr marL="0" indent="0">
              <a:buNone/>
            </a:pPr>
            <a:r>
              <a:rPr lang="es-ES" sz="2200" dirty="0">
                <a:latin typeface="Consolas" panose="020B0609020204030204" pitchFamily="49" charset="0"/>
              </a:rPr>
              <a:t>&lt;input </a:t>
            </a:r>
            <a:r>
              <a:rPr lang="es-ES" sz="2200" dirty="0" err="1">
                <a:latin typeface="Consolas" panose="020B0609020204030204" pitchFamily="49" charset="0"/>
              </a:rPr>
              <a:t>type</a:t>
            </a:r>
            <a:r>
              <a:rPr lang="es-ES" sz="2200" dirty="0">
                <a:latin typeface="Consolas" panose="020B0609020204030204" pitchFamily="49" charset="0"/>
              </a:rPr>
              <a:t>="</a:t>
            </a:r>
            <a:r>
              <a:rPr lang="es-ES" sz="2200" dirty="0" err="1">
                <a:latin typeface="Consolas" panose="020B0609020204030204" pitchFamily="49" charset="0"/>
              </a:rPr>
              <a:t>checkbox</a:t>
            </a:r>
            <a:r>
              <a:rPr lang="es-ES" sz="2200" dirty="0">
                <a:latin typeface="Consolas" panose="020B0609020204030204" pitchFamily="49" charset="0"/>
              </a:rPr>
              <a:t>" </a:t>
            </a:r>
            <a:r>
              <a:rPr lang="es-ES" sz="2200" dirty="0" err="1">
                <a:latin typeface="Consolas" panose="020B0609020204030204" pitchFamily="49" charset="0"/>
              </a:rPr>
              <a:t>name</a:t>
            </a:r>
            <a:r>
              <a:rPr lang="es-ES" sz="2200" dirty="0">
                <a:latin typeface="Consolas" panose="020B0609020204030204" pitchFamily="49" charset="0"/>
              </a:rPr>
              <a:t>="navegadores" </a:t>
            </a:r>
            <a:r>
              <a:rPr lang="es-ES" sz="2200" dirty="0" err="1">
                <a:latin typeface="Consolas" panose="020B0609020204030204" pitchFamily="49" charset="0"/>
              </a:rPr>
              <a:t>value</a:t>
            </a:r>
            <a:r>
              <a:rPr lang="es-ES" sz="2200" dirty="0">
                <a:latin typeface="Consolas" panose="020B0609020204030204" pitchFamily="49" charset="0"/>
              </a:rPr>
              <a:t>="Firefox" /&gt;Firefox</a:t>
            </a:r>
          </a:p>
          <a:p>
            <a:pPr marL="0" indent="0">
              <a:buNone/>
            </a:pPr>
            <a:r>
              <a:rPr lang="es-ES" sz="2200" dirty="0">
                <a:latin typeface="Consolas" panose="020B0609020204030204" pitchFamily="49" charset="0"/>
              </a:rPr>
              <a:t>&lt;input </a:t>
            </a:r>
            <a:r>
              <a:rPr lang="es-ES" sz="2200" dirty="0" err="1">
                <a:latin typeface="Consolas" panose="020B0609020204030204" pitchFamily="49" charset="0"/>
              </a:rPr>
              <a:t>type</a:t>
            </a:r>
            <a:r>
              <a:rPr lang="es-ES" sz="2200" dirty="0">
                <a:latin typeface="Consolas" panose="020B0609020204030204" pitchFamily="49" charset="0"/>
              </a:rPr>
              <a:t>="</a:t>
            </a:r>
            <a:r>
              <a:rPr lang="es-ES" sz="2200" dirty="0" err="1">
                <a:latin typeface="Consolas" panose="020B0609020204030204" pitchFamily="49" charset="0"/>
              </a:rPr>
              <a:t>checkbox</a:t>
            </a:r>
            <a:r>
              <a:rPr lang="es-ES" sz="2200" dirty="0">
                <a:latin typeface="Consolas" panose="020B0609020204030204" pitchFamily="49" charset="0"/>
              </a:rPr>
              <a:t>" </a:t>
            </a:r>
            <a:r>
              <a:rPr lang="es-ES" sz="2200" dirty="0" err="1">
                <a:latin typeface="Consolas" panose="020B0609020204030204" pitchFamily="49" charset="0"/>
              </a:rPr>
              <a:t>name</a:t>
            </a:r>
            <a:r>
              <a:rPr lang="es-ES" sz="2200" dirty="0">
                <a:latin typeface="Consolas" panose="020B0609020204030204" pitchFamily="49" charset="0"/>
              </a:rPr>
              <a:t>="navegadores" </a:t>
            </a:r>
            <a:r>
              <a:rPr lang="es-ES" sz="2200" dirty="0" err="1">
                <a:latin typeface="Consolas" panose="020B0609020204030204" pitchFamily="49" charset="0"/>
              </a:rPr>
              <a:t>value</a:t>
            </a:r>
            <a:r>
              <a:rPr lang="es-ES" sz="2200" dirty="0">
                <a:latin typeface="Consolas" panose="020B0609020204030204" pitchFamily="49" charset="0"/>
              </a:rPr>
              <a:t>="Internet Explorer"  /&gt;Internet Explorer&lt;</a:t>
            </a:r>
            <a:r>
              <a:rPr lang="es-ES" sz="2200" dirty="0" err="1">
                <a:latin typeface="Consolas" panose="020B0609020204030204" pitchFamily="49" charset="0"/>
              </a:rPr>
              <a:t>br</a:t>
            </a:r>
            <a:r>
              <a:rPr lang="es-ES" sz="2200" dirty="0">
                <a:latin typeface="Consolas" panose="020B0609020204030204" pitchFamily="49" charset="0"/>
              </a:rPr>
              <a:t>&gt;&lt;</a:t>
            </a:r>
            <a:r>
              <a:rPr lang="es-ES" sz="2200" dirty="0" err="1">
                <a:latin typeface="Consolas" panose="020B0609020204030204" pitchFamily="49" charset="0"/>
              </a:rPr>
              <a:t>br</a:t>
            </a:r>
            <a:r>
              <a:rPr lang="es-ES" sz="2200" dirty="0">
                <a:latin typeface="Consolas" panose="020B0609020204030204" pitchFamily="49" charset="0"/>
              </a:rPr>
              <a:t>&gt;</a:t>
            </a:r>
          </a:p>
          <a:p>
            <a:endParaRPr lang="es-ES" dirty="0"/>
          </a:p>
        </p:txBody>
      </p:sp>
      <p:pic>
        <p:nvPicPr>
          <p:cNvPr id="5" name="Imagen 4">
            <a:extLst>
              <a:ext uri="{FF2B5EF4-FFF2-40B4-BE49-F238E27FC236}">
                <a16:creationId xmlns:a16="http://schemas.microsoft.com/office/drawing/2014/main" id="{0FCA6C98-BD1F-CA19-14E5-C873E87DB5FB}"/>
              </a:ext>
            </a:extLst>
          </p:cNvPr>
          <p:cNvPicPr>
            <a:picLocks noChangeAspect="1"/>
          </p:cNvPicPr>
          <p:nvPr/>
        </p:nvPicPr>
        <p:blipFill>
          <a:blip r:embed="rId2"/>
          <a:stretch>
            <a:fillRect/>
          </a:stretch>
        </p:blipFill>
        <p:spPr>
          <a:xfrm>
            <a:off x="1136406" y="4130553"/>
            <a:ext cx="8283090" cy="828309"/>
          </a:xfrm>
          <a:prstGeom prst="rect">
            <a:avLst/>
          </a:prstGeom>
          <a:ln>
            <a:solidFill>
              <a:schemeClr val="accent1">
                <a:shade val="15000"/>
              </a:schemeClr>
            </a:solidFill>
          </a:ln>
        </p:spPr>
      </p:pic>
      <p:sp>
        <p:nvSpPr>
          <p:cNvPr id="7" name="Título 6">
            <a:extLst>
              <a:ext uri="{FF2B5EF4-FFF2-40B4-BE49-F238E27FC236}">
                <a16:creationId xmlns:a16="http://schemas.microsoft.com/office/drawing/2014/main" id="{5C583D8F-10C6-6FDD-CB1E-47F858405F03}"/>
              </a:ext>
            </a:extLst>
          </p:cNvPr>
          <p:cNvSpPr>
            <a:spLocks noGrp="1"/>
          </p:cNvSpPr>
          <p:nvPr>
            <p:ph type="title"/>
          </p:nvPr>
        </p:nvSpPr>
        <p:spPr/>
        <p:txBody>
          <a:bodyPr/>
          <a:lstStyle/>
          <a:p>
            <a:endParaRPr lang="es-ES"/>
          </a:p>
        </p:txBody>
      </p:sp>
      <p:sp>
        <p:nvSpPr>
          <p:cNvPr id="8" name="Rectángulo 7">
            <a:extLst>
              <a:ext uri="{FF2B5EF4-FFF2-40B4-BE49-F238E27FC236}">
                <a16:creationId xmlns:a16="http://schemas.microsoft.com/office/drawing/2014/main" id="{F57B3ABC-1514-2E76-2419-41AED17AB517}"/>
              </a:ext>
            </a:extLst>
          </p:cNvPr>
          <p:cNvSpPr/>
          <p:nvPr/>
        </p:nvSpPr>
        <p:spPr>
          <a:xfrm>
            <a:off x="0" y="0"/>
            <a:ext cx="12192000" cy="1247814"/>
          </a:xfrm>
          <a:prstGeom prst="rect">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indent="0" algn="ctr">
              <a:buFont typeface="Wingdings 3" panose="05040102010807070707" pitchFamily="18" charset="2"/>
              <a:buNone/>
            </a:pPr>
            <a:r>
              <a:rPr lang="en-US" sz="4800" b="1" dirty="0" err="1"/>
              <a:t>Etiqueta</a:t>
            </a:r>
            <a:r>
              <a:rPr lang="en-US" sz="4800" b="1" dirty="0"/>
              <a:t> input</a:t>
            </a:r>
          </a:p>
        </p:txBody>
      </p:sp>
      <p:sp>
        <p:nvSpPr>
          <p:cNvPr id="4" name="Marcador de número de diapositiva 3">
            <a:extLst>
              <a:ext uri="{FF2B5EF4-FFF2-40B4-BE49-F238E27FC236}">
                <a16:creationId xmlns:a16="http://schemas.microsoft.com/office/drawing/2014/main" id="{5F63D81F-E1CC-3A8E-061D-2DE98609BC57}"/>
              </a:ext>
            </a:extLst>
          </p:cNvPr>
          <p:cNvSpPr>
            <a:spLocks noGrp="1"/>
          </p:cNvSpPr>
          <p:nvPr>
            <p:ph type="sldNum" sz="quarter" idx="12"/>
          </p:nvPr>
        </p:nvSpPr>
        <p:spPr/>
        <p:txBody>
          <a:bodyPr/>
          <a:lstStyle/>
          <a:p>
            <a:fld id="{0530B498-C689-4599-93E2-4FCD09F78740}" type="slidenum">
              <a:rPr lang="es-ES" smtClean="0"/>
              <a:t>33</a:t>
            </a:fld>
            <a:endParaRPr lang="es-ES"/>
          </a:p>
        </p:txBody>
      </p:sp>
    </p:spTree>
    <p:extLst>
      <p:ext uri="{BB962C8B-B14F-4D97-AF65-F5344CB8AC3E}">
        <p14:creationId xmlns:p14="http://schemas.microsoft.com/office/powerpoint/2010/main" val="29811037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AA3A2F1B-6B07-5A31-D4BD-2F8E3789F396}"/>
              </a:ext>
            </a:extLst>
          </p:cNvPr>
          <p:cNvSpPr>
            <a:spLocks noGrp="1"/>
          </p:cNvSpPr>
          <p:nvPr>
            <p:ph idx="1"/>
          </p:nvPr>
        </p:nvSpPr>
        <p:spPr/>
        <p:txBody>
          <a:bodyPr>
            <a:normAutofit/>
          </a:bodyPr>
          <a:lstStyle/>
          <a:p>
            <a:pPr marL="0" indent="0">
              <a:buNone/>
            </a:pPr>
            <a:endParaRPr lang="es-ES" dirty="0"/>
          </a:p>
          <a:p>
            <a:pPr marL="0" indent="0">
              <a:buNone/>
            </a:pPr>
            <a:r>
              <a:rPr lang="es-ES" sz="2200" b="0" dirty="0">
                <a:effectLst/>
                <a:latin typeface="Consolas" panose="020B0609020204030204" pitchFamily="49" charset="0"/>
              </a:rPr>
              <a:t>&lt;input </a:t>
            </a:r>
            <a:r>
              <a:rPr lang="es-ES" sz="2200" b="0" dirty="0" err="1">
                <a:effectLst/>
                <a:latin typeface="Consolas" panose="020B0609020204030204" pitchFamily="49" charset="0"/>
              </a:rPr>
              <a:t>type</a:t>
            </a:r>
            <a:r>
              <a:rPr lang="es-ES" sz="2200" b="0" dirty="0">
                <a:effectLst/>
                <a:latin typeface="Consolas" panose="020B0609020204030204" pitchFamily="49" charset="0"/>
              </a:rPr>
              <a:t>="radio" </a:t>
            </a:r>
            <a:r>
              <a:rPr lang="es-ES" sz="2200" b="0" dirty="0" err="1">
                <a:effectLst/>
                <a:latin typeface="Consolas" panose="020B0609020204030204" pitchFamily="49" charset="0"/>
              </a:rPr>
              <a:t>name</a:t>
            </a:r>
            <a:r>
              <a:rPr lang="es-ES" sz="2200" b="0" dirty="0">
                <a:effectLst/>
                <a:latin typeface="Consolas" panose="020B0609020204030204" pitchFamily="49" charset="0"/>
              </a:rPr>
              <a:t>="editor" </a:t>
            </a:r>
            <a:r>
              <a:rPr lang="es-ES" sz="2200" b="0" dirty="0" err="1">
                <a:effectLst/>
                <a:latin typeface="Consolas" panose="020B0609020204030204" pitchFamily="49" charset="0"/>
              </a:rPr>
              <a:t>value</a:t>
            </a:r>
            <a:r>
              <a:rPr lang="es-ES" sz="2200" b="0" dirty="0">
                <a:effectLst/>
                <a:latin typeface="Consolas" panose="020B0609020204030204" pitchFamily="49" charset="0"/>
              </a:rPr>
              <a:t>="Sublime" /&gt;Sublime&lt;</a:t>
            </a:r>
            <a:r>
              <a:rPr lang="es-ES" sz="2200" b="0" dirty="0" err="1">
                <a:effectLst/>
                <a:latin typeface="Consolas" panose="020B0609020204030204" pitchFamily="49" charset="0"/>
              </a:rPr>
              <a:t>br</a:t>
            </a:r>
            <a:r>
              <a:rPr lang="es-ES" sz="2200" b="0" dirty="0">
                <a:effectLst/>
                <a:latin typeface="Consolas" panose="020B0609020204030204" pitchFamily="49" charset="0"/>
              </a:rPr>
              <a:t>&gt;</a:t>
            </a:r>
          </a:p>
          <a:p>
            <a:pPr marL="0" indent="0">
              <a:buNone/>
            </a:pPr>
            <a:r>
              <a:rPr lang="es-ES" sz="2200" b="0" dirty="0">
                <a:effectLst/>
                <a:latin typeface="Consolas" panose="020B0609020204030204" pitchFamily="49" charset="0"/>
              </a:rPr>
              <a:t>&lt;input </a:t>
            </a:r>
            <a:r>
              <a:rPr lang="es-ES" sz="2200" b="0" dirty="0" err="1">
                <a:effectLst/>
                <a:latin typeface="Consolas" panose="020B0609020204030204" pitchFamily="49" charset="0"/>
              </a:rPr>
              <a:t>type</a:t>
            </a:r>
            <a:r>
              <a:rPr lang="es-ES" sz="2200" b="0" dirty="0">
                <a:effectLst/>
                <a:latin typeface="Consolas" panose="020B0609020204030204" pitchFamily="49" charset="0"/>
              </a:rPr>
              <a:t>="radio" </a:t>
            </a:r>
            <a:r>
              <a:rPr lang="es-ES" sz="2200" b="0" dirty="0" err="1">
                <a:effectLst/>
                <a:latin typeface="Consolas" panose="020B0609020204030204" pitchFamily="49" charset="0"/>
              </a:rPr>
              <a:t>name</a:t>
            </a:r>
            <a:r>
              <a:rPr lang="es-ES" sz="2200" b="0" dirty="0">
                <a:effectLst/>
                <a:latin typeface="Consolas" panose="020B0609020204030204" pitchFamily="49" charset="0"/>
              </a:rPr>
              <a:t>="editor" </a:t>
            </a:r>
            <a:r>
              <a:rPr lang="es-ES" sz="2200" b="0" dirty="0" err="1">
                <a:effectLst/>
                <a:latin typeface="Consolas" panose="020B0609020204030204" pitchFamily="49" charset="0"/>
              </a:rPr>
              <a:t>value</a:t>
            </a:r>
            <a:r>
              <a:rPr lang="es-ES" sz="2200" b="0" dirty="0">
                <a:effectLst/>
                <a:latin typeface="Consolas" panose="020B0609020204030204" pitchFamily="49" charset="0"/>
              </a:rPr>
              <a:t>="</a:t>
            </a:r>
            <a:r>
              <a:rPr lang="es-ES" sz="2200" b="0" dirty="0" err="1">
                <a:effectLst/>
                <a:latin typeface="Consolas" panose="020B0609020204030204" pitchFamily="49" charset="0"/>
              </a:rPr>
              <a:t>Atom</a:t>
            </a:r>
            <a:r>
              <a:rPr lang="es-ES" sz="2200" b="0" dirty="0">
                <a:effectLst/>
                <a:latin typeface="Consolas" panose="020B0609020204030204" pitchFamily="49" charset="0"/>
              </a:rPr>
              <a:t>" /&gt;</a:t>
            </a:r>
            <a:r>
              <a:rPr lang="es-ES" sz="2200" b="0" dirty="0" err="1">
                <a:effectLst/>
                <a:latin typeface="Consolas" panose="020B0609020204030204" pitchFamily="49" charset="0"/>
              </a:rPr>
              <a:t>Atom</a:t>
            </a:r>
            <a:r>
              <a:rPr lang="es-ES" sz="2200" b="0" dirty="0">
                <a:effectLst/>
                <a:latin typeface="Consolas" panose="020B0609020204030204" pitchFamily="49" charset="0"/>
              </a:rPr>
              <a:t>&lt;</a:t>
            </a:r>
            <a:r>
              <a:rPr lang="es-ES" sz="2200" b="0" dirty="0" err="1">
                <a:effectLst/>
                <a:latin typeface="Consolas" panose="020B0609020204030204" pitchFamily="49" charset="0"/>
              </a:rPr>
              <a:t>br</a:t>
            </a:r>
            <a:r>
              <a:rPr lang="es-ES" sz="2200" b="0" dirty="0">
                <a:effectLst/>
                <a:latin typeface="Consolas" panose="020B0609020204030204" pitchFamily="49" charset="0"/>
              </a:rPr>
              <a:t>&gt;</a:t>
            </a:r>
          </a:p>
          <a:p>
            <a:pPr marL="0" indent="0">
              <a:buNone/>
            </a:pPr>
            <a:r>
              <a:rPr lang="es-ES" sz="2200" b="0" dirty="0">
                <a:effectLst/>
                <a:latin typeface="Consolas" panose="020B0609020204030204" pitchFamily="49" charset="0"/>
              </a:rPr>
              <a:t>&lt;input </a:t>
            </a:r>
            <a:r>
              <a:rPr lang="es-ES" sz="2200" b="0" dirty="0" err="1">
                <a:effectLst/>
                <a:latin typeface="Consolas" panose="020B0609020204030204" pitchFamily="49" charset="0"/>
              </a:rPr>
              <a:t>type</a:t>
            </a:r>
            <a:r>
              <a:rPr lang="es-ES" sz="2200" b="0" dirty="0">
                <a:effectLst/>
                <a:latin typeface="Consolas" panose="020B0609020204030204" pitchFamily="49" charset="0"/>
              </a:rPr>
              <a:t>="radio" </a:t>
            </a:r>
            <a:r>
              <a:rPr lang="es-ES" sz="2200" b="0" dirty="0" err="1">
                <a:effectLst/>
                <a:latin typeface="Consolas" panose="020B0609020204030204" pitchFamily="49" charset="0"/>
              </a:rPr>
              <a:t>name</a:t>
            </a:r>
            <a:r>
              <a:rPr lang="es-ES" sz="2200" b="0" dirty="0">
                <a:effectLst/>
                <a:latin typeface="Consolas" panose="020B0609020204030204" pitchFamily="49" charset="0"/>
              </a:rPr>
              <a:t>="editor" </a:t>
            </a:r>
            <a:r>
              <a:rPr lang="es-ES" sz="2200" b="0" dirty="0" err="1">
                <a:effectLst/>
                <a:latin typeface="Consolas" panose="020B0609020204030204" pitchFamily="49" charset="0"/>
              </a:rPr>
              <a:t>value</a:t>
            </a:r>
            <a:r>
              <a:rPr lang="es-ES" sz="2200" b="0" dirty="0">
                <a:effectLst/>
                <a:latin typeface="Consolas" panose="020B0609020204030204" pitchFamily="49" charset="0"/>
              </a:rPr>
              <a:t>="</a:t>
            </a:r>
            <a:r>
              <a:rPr lang="es-ES" sz="2200" b="0" dirty="0" err="1">
                <a:effectLst/>
                <a:latin typeface="Consolas" panose="020B0609020204030204" pitchFamily="49" charset="0"/>
              </a:rPr>
              <a:t>VsCode</a:t>
            </a:r>
            <a:r>
              <a:rPr lang="es-ES" sz="2200" b="0" dirty="0">
                <a:effectLst/>
                <a:latin typeface="Consolas" panose="020B0609020204030204" pitchFamily="49" charset="0"/>
              </a:rPr>
              <a:t>" /&gt;</a:t>
            </a:r>
            <a:r>
              <a:rPr lang="es-ES" sz="2200" b="0" dirty="0" err="1">
                <a:effectLst/>
                <a:latin typeface="Consolas" panose="020B0609020204030204" pitchFamily="49" charset="0"/>
              </a:rPr>
              <a:t>VsCode</a:t>
            </a:r>
            <a:r>
              <a:rPr lang="es-ES" sz="2200" b="0" dirty="0">
                <a:effectLst/>
                <a:latin typeface="Consolas" panose="020B0609020204030204" pitchFamily="49" charset="0"/>
              </a:rPr>
              <a:t>&lt;</a:t>
            </a:r>
            <a:r>
              <a:rPr lang="es-ES" sz="2200" b="0" dirty="0" err="1">
                <a:effectLst/>
                <a:latin typeface="Consolas" panose="020B0609020204030204" pitchFamily="49" charset="0"/>
              </a:rPr>
              <a:t>br</a:t>
            </a:r>
            <a:r>
              <a:rPr lang="es-ES" sz="2200" b="0" dirty="0">
                <a:effectLst/>
                <a:latin typeface="Consolas" panose="020B0609020204030204" pitchFamily="49" charset="0"/>
              </a:rPr>
              <a:t>&gt;&lt;</a:t>
            </a:r>
            <a:r>
              <a:rPr lang="es-ES" sz="2200" b="0" dirty="0" err="1">
                <a:effectLst/>
                <a:latin typeface="Consolas" panose="020B0609020204030204" pitchFamily="49" charset="0"/>
              </a:rPr>
              <a:t>br</a:t>
            </a:r>
            <a:r>
              <a:rPr lang="es-ES" sz="2200" b="0" dirty="0">
                <a:effectLst/>
                <a:latin typeface="Consolas" panose="020B0609020204030204" pitchFamily="49" charset="0"/>
              </a:rPr>
              <a:t>&gt;</a:t>
            </a:r>
          </a:p>
          <a:p>
            <a:br>
              <a:rPr lang="es-ES" b="0" dirty="0">
                <a:solidFill>
                  <a:srgbClr val="CCCCCC"/>
                </a:solidFill>
                <a:effectLst/>
                <a:latin typeface="Consolas" panose="020B0609020204030204" pitchFamily="49" charset="0"/>
              </a:rPr>
            </a:br>
            <a:endParaRPr lang="es-ES" b="0" dirty="0">
              <a:solidFill>
                <a:srgbClr val="CCCCCC"/>
              </a:solidFill>
              <a:effectLst/>
              <a:latin typeface="Consolas" panose="020B0609020204030204" pitchFamily="49" charset="0"/>
            </a:endParaRPr>
          </a:p>
          <a:p>
            <a:pPr marL="444500" indent="-271463">
              <a:buNone/>
            </a:pPr>
            <a:endParaRPr lang="es-ES" sz="2800" dirty="0"/>
          </a:p>
          <a:p>
            <a:endParaRPr lang="es-ES" dirty="0"/>
          </a:p>
        </p:txBody>
      </p:sp>
      <p:pic>
        <p:nvPicPr>
          <p:cNvPr id="5" name="Imagen 4">
            <a:extLst>
              <a:ext uri="{FF2B5EF4-FFF2-40B4-BE49-F238E27FC236}">
                <a16:creationId xmlns:a16="http://schemas.microsoft.com/office/drawing/2014/main" id="{695CC95A-DFCB-7A55-869A-FC1D3A042A24}"/>
              </a:ext>
            </a:extLst>
          </p:cNvPr>
          <p:cNvPicPr>
            <a:picLocks noChangeAspect="1"/>
          </p:cNvPicPr>
          <p:nvPr/>
        </p:nvPicPr>
        <p:blipFill>
          <a:blip r:embed="rId3"/>
          <a:stretch>
            <a:fillRect/>
          </a:stretch>
        </p:blipFill>
        <p:spPr>
          <a:xfrm>
            <a:off x="1018076" y="4549652"/>
            <a:ext cx="3895725" cy="923925"/>
          </a:xfrm>
          <a:prstGeom prst="rect">
            <a:avLst/>
          </a:prstGeom>
          <a:ln>
            <a:solidFill>
              <a:schemeClr val="accent1">
                <a:shade val="15000"/>
              </a:schemeClr>
            </a:solidFill>
          </a:ln>
        </p:spPr>
      </p:pic>
      <p:sp>
        <p:nvSpPr>
          <p:cNvPr id="7" name="Título 6">
            <a:extLst>
              <a:ext uri="{FF2B5EF4-FFF2-40B4-BE49-F238E27FC236}">
                <a16:creationId xmlns:a16="http://schemas.microsoft.com/office/drawing/2014/main" id="{C88C1A6C-B23F-BEB6-8011-7121C7B940E5}"/>
              </a:ext>
            </a:extLst>
          </p:cNvPr>
          <p:cNvSpPr>
            <a:spLocks noGrp="1"/>
          </p:cNvSpPr>
          <p:nvPr>
            <p:ph type="title"/>
          </p:nvPr>
        </p:nvSpPr>
        <p:spPr/>
        <p:txBody>
          <a:bodyPr/>
          <a:lstStyle/>
          <a:p>
            <a:endParaRPr lang="es-ES"/>
          </a:p>
        </p:txBody>
      </p:sp>
      <p:sp>
        <p:nvSpPr>
          <p:cNvPr id="8" name="Rectángulo 7">
            <a:extLst>
              <a:ext uri="{FF2B5EF4-FFF2-40B4-BE49-F238E27FC236}">
                <a16:creationId xmlns:a16="http://schemas.microsoft.com/office/drawing/2014/main" id="{85116751-5E7B-FAD4-4E82-6F985696B91D}"/>
              </a:ext>
            </a:extLst>
          </p:cNvPr>
          <p:cNvSpPr/>
          <p:nvPr/>
        </p:nvSpPr>
        <p:spPr>
          <a:xfrm>
            <a:off x="0" y="0"/>
            <a:ext cx="12192000" cy="1247814"/>
          </a:xfrm>
          <a:prstGeom prst="rect">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indent="0" algn="ctr">
              <a:buFont typeface="Wingdings 3" panose="05040102010807070707" pitchFamily="18" charset="2"/>
              <a:buNone/>
            </a:pPr>
            <a:r>
              <a:rPr lang="en-US" sz="4800" b="1" dirty="0" err="1"/>
              <a:t>Etiqueta</a:t>
            </a:r>
            <a:r>
              <a:rPr lang="en-US" sz="4800" b="1" dirty="0"/>
              <a:t> input</a:t>
            </a:r>
          </a:p>
        </p:txBody>
      </p:sp>
      <p:sp>
        <p:nvSpPr>
          <p:cNvPr id="4" name="Marcador de número de diapositiva 3">
            <a:extLst>
              <a:ext uri="{FF2B5EF4-FFF2-40B4-BE49-F238E27FC236}">
                <a16:creationId xmlns:a16="http://schemas.microsoft.com/office/drawing/2014/main" id="{46669C2C-2A19-0B9E-2BC3-CC256BA846BB}"/>
              </a:ext>
            </a:extLst>
          </p:cNvPr>
          <p:cNvSpPr>
            <a:spLocks noGrp="1"/>
          </p:cNvSpPr>
          <p:nvPr>
            <p:ph type="sldNum" sz="quarter" idx="12"/>
          </p:nvPr>
        </p:nvSpPr>
        <p:spPr/>
        <p:txBody>
          <a:bodyPr/>
          <a:lstStyle/>
          <a:p>
            <a:fld id="{0530B498-C689-4599-93E2-4FCD09F78740}" type="slidenum">
              <a:rPr lang="es-ES" smtClean="0"/>
              <a:t>34</a:t>
            </a:fld>
            <a:endParaRPr lang="es-ES"/>
          </a:p>
        </p:txBody>
      </p:sp>
    </p:spTree>
    <p:extLst>
      <p:ext uri="{BB962C8B-B14F-4D97-AF65-F5344CB8AC3E}">
        <p14:creationId xmlns:p14="http://schemas.microsoft.com/office/powerpoint/2010/main" val="370126235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a:extLst>
              <a:ext uri="{FF2B5EF4-FFF2-40B4-BE49-F238E27FC236}">
                <a16:creationId xmlns:a16="http://schemas.microsoft.com/office/drawing/2014/main" id="{1D68DAA4-FB37-9D34-6622-94AC54950AB5}"/>
              </a:ext>
            </a:extLst>
          </p:cNvPr>
          <p:cNvPicPr>
            <a:picLocks noGrp="1" noChangeAspect="1" noChangeArrowheads="1"/>
          </p:cNvPicPr>
          <p:nvPr>
            <p:ph idx="1"/>
          </p:nvPr>
        </p:nvPicPr>
        <p:blipFill>
          <a:blip r:embed="rId2" cstate="print"/>
          <a:srcRect/>
          <a:stretch>
            <a:fillRect/>
          </a:stretch>
        </p:blipFill>
        <p:spPr bwMode="auto">
          <a:xfrm>
            <a:off x="1048116" y="1690688"/>
            <a:ext cx="5629275" cy="1657350"/>
          </a:xfrm>
          <a:prstGeom prst="rect">
            <a:avLst/>
          </a:prstGeom>
          <a:noFill/>
          <a:ln w="9525">
            <a:noFill/>
            <a:miter lim="800000"/>
            <a:headEnd/>
            <a:tailEnd/>
          </a:ln>
        </p:spPr>
      </p:pic>
      <p:pic>
        <p:nvPicPr>
          <p:cNvPr id="5" name="Imagen 4">
            <a:extLst>
              <a:ext uri="{FF2B5EF4-FFF2-40B4-BE49-F238E27FC236}">
                <a16:creationId xmlns:a16="http://schemas.microsoft.com/office/drawing/2014/main" id="{C130F768-A3BE-397D-EEEE-FE49A827E5E2}"/>
              </a:ext>
            </a:extLst>
          </p:cNvPr>
          <p:cNvPicPr>
            <a:picLocks noChangeAspect="1"/>
          </p:cNvPicPr>
          <p:nvPr/>
        </p:nvPicPr>
        <p:blipFill>
          <a:blip r:embed="rId3"/>
          <a:stretch>
            <a:fillRect/>
          </a:stretch>
        </p:blipFill>
        <p:spPr>
          <a:xfrm>
            <a:off x="1368669" y="3509963"/>
            <a:ext cx="939646" cy="1796032"/>
          </a:xfrm>
          <a:prstGeom prst="rect">
            <a:avLst/>
          </a:prstGeom>
        </p:spPr>
      </p:pic>
      <p:pic>
        <p:nvPicPr>
          <p:cNvPr id="6" name="Imagen 5">
            <a:extLst>
              <a:ext uri="{FF2B5EF4-FFF2-40B4-BE49-F238E27FC236}">
                <a16:creationId xmlns:a16="http://schemas.microsoft.com/office/drawing/2014/main" id="{994A8F16-A7F1-B967-751F-EC6B325BF9C7}"/>
              </a:ext>
            </a:extLst>
          </p:cNvPr>
          <p:cNvPicPr>
            <a:picLocks noChangeAspect="1"/>
          </p:cNvPicPr>
          <p:nvPr/>
        </p:nvPicPr>
        <p:blipFill>
          <a:blip r:embed="rId4"/>
          <a:stretch>
            <a:fillRect/>
          </a:stretch>
        </p:blipFill>
        <p:spPr>
          <a:xfrm>
            <a:off x="4550288" y="3571626"/>
            <a:ext cx="2127103" cy="1634066"/>
          </a:xfrm>
          <a:prstGeom prst="rect">
            <a:avLst/>
          </a:prstGeom>
        </p:spPr>
      </p:pic>
      <p:pic>
        <p:nvPicPr>
          <p:cNvPr id="7" name="Imagen 6">
            <a:extLst>
              <a:ext uri="{FF2B5EF4-FFF2-40B4-BE49-F238E27FC236}">
                <a16:creationId xmlns:a16="http://schemas.microsoft.com/office/drawing/2014/main" id="{97FF4087-B9E1-E3F3-C3A7-353DD1F2C78B}"/>
              </a:ext>
            </a:extLst>
          </p:cNvPr>
          <p:cNvPicPr>
            <a:picLocks noChangeAspect="1"/>
          </p:cNvPicPr>
          <p:nvPr/>
        </p:nvPicPr>
        <p:blipFill>
          <a:blip r:embed="rId5"/>
          <a:stretch>
            <a:fillRect/>
          </a:stretch>
        </p:blipFill>
        <p:spPr>
          <a:xfrm>
            <a:off x="4550288" y="5305995"/>
            <a:ext cx="2257627" cy="1070926"/>
          </a:xfrm>
          <a:prstGeom prst="rect">
            <a:avLst/>
          </a:prstGeom>
        </p:spPr>
      </p:pic>
      <p:sp>
        <p:nvSpPr>
          <p:cNvPr id="9" name="CuadroTexto 8">
            <a:extLst>
              <a:ext uri="{FF2B5EF4-FFF2-40B4-BE49-F238E27FC236}">
                <a16:creationId xmlns:a16="http://schemas.microsoft.com/office/drawing/2014/main" id="{06F5C9A5-4A1E-050E-AEAB-43EA6248A8A5}"/>
              </a:ext>
            </a:extLst>
          </p:cNvPr>
          <p:cNvSpPr txBox="1"/>
          <p:nvPr/>
        </p:nvSpPr>
        <p:spPr>
          <a:xfrm>
            <a:off x="7442689" y="1965365"/>
            <a:ext cx="6093068" cy="369332"/>
          </a:xfrm>
          <a:prstGeom prst="rect">
            <a:avLst/>
          </a:prstGeom>
          <a:noFill/>
        </p:spPr>
        <p:txBody>
          <a:bodyPr wrap="square">
            <a:spAutoFit/>
          </a:bodyPr>
          <a:lstStyle/>
          <a:p>
            <a:r>
              <a:rPr lang="es-ES" b="0" dirty="0">
                <a:solidFill>
                  <a:srgbClr val="808080"/>
                </a:solidFill>
                <a:effectLst/>
                <a:latin typeface="Consolas" panose="020B0609020204030204" pitchFamily="49" charset="0"/>
              </a:rPr>
              <a:t>&lt;</a:t>
            </a:r>
            <a:r>
              <a:rPr lang="es-ES" b="0" dirty="0" err="1">
                <a:solidFill>
                  <a:srgbClr val="569CD6"/>
                </a:solidFill>
                <a:effectLst/>
                <a:latin typeface="Consolas" panose="020B0609020204030204" pitchFamily="49" charset="0"/>
              </a:rPr>
              <a:t>textarea</a:t>
            </a:r>
            <a:r>
              <a:rPr lang="es-ES" b="0" dirty="0">
                <a:solidFill>
                  <a:srgbClr val="808080"/>
                </a:solidFill>
                <a:effectLst/>
                <a:latin typeface="Consolas" panose="020B0609020204030204" pitchFamily="49" charset="0"/>
              </a:rPr>
              <a:t>&gt;&lt;/</a:t>
            </a:r>
            <a:r>
              <a:rPr lang="es-ES" b="0" dirty="0" err="1">
                <a:solidFill>
                  <a:srgbClr val="569CD6"/>
                </a:solidFill>
                <a:effectLst/>
                <a:latin typeface="Consolas" panose="020B0609020204030204" pitchFamily="49" charset="0"/>
              </a:rPr>
              <a:t>textarea</a:t>
            </a:r>
            <a:r>
              <a:rPr lang="es-ES" b="0" dirty="0">
                <a:solidFill>
                  <a:srgbClr val="808080"/>
                </a:solidFill>
                <a:effectLst/>
                <a:latin typeface="Consolas" panose="020B0609020204030204" pitchFamily="49" charset="0"/>
              </a:rPr>
              <a:t>&gt;</a:t>
            </a:r>
            <a:endParaRPr lang="es-ES" b="0" dirty="0">
              <a:solidFill>
                <a:srgbClr val="CCCCCC"/>
              </a:solidFill>
              <a:effectLst/>
              <a:latin typeface="Consolas" panose="020B0609020204030204" pitchFamily="49" charset="0"/>
            </a:endParaRPr>
          </a:p>
        </p:txBody>
      </p:sp>
      <p:pic>
        <p:nvPicPr>
          <p:cNvPr id="13" name="Imagen 12">
            <a:extLst>
              <a:ext uri="{FF2B5EF4-FFF2-40B4-BE49-F238E27FC236}">
                <a16:creationId xmlns:a16="http://schemas.microsoft.com/office/drawing/2014/main" id="{F45EFF7F-0093-AF2E-E796-E21654367CBD}"/>
              </a:ext>
            </a:extLst>
          </p:cNvPr>
          <p:cNvPicPr>
            <a:picLocks noChangeAspect="1"/>
          </p:cNvPicPr>
          <p:nvPr/>
        </p:nvPicPr>
        <p:blipFill>
          <a:blip r:embed="rId6"/>
          <a:stretch>
            <a:fillRect/>
          </a:stretch>
        </p:blipFill>
        <p:spPr>
          <a:xfrm>
            <a:off x="7630257" y="2334697"/>
            <a:ext cx="1647825" cy="695325"/>
          </a:xfrm>
          <a:prstGeom prst="rect">
            <a:avLst/>
          </a:prstGeom>
        </p:spPr>
      </p:pic>
      <p:sp>
        <p:nvSpPr>
          <p:cNvPr id="15" name="CuadroTexto 14">
            <a:extLst>
              <a:ext uri="{FF2B5EF4-FFF2-40B4-BE49-F238E27FC236}">
                <a16:creationId xmlns:a16="http://schemas.microsoft.com/office/drawing/2014/main" id="{DEB0358E-998D-F1D4-657F-6F293FF0A3E8}"/>
              </a:ext>
            </a:extLst>
          </p:cNvPr>
          <p:cNvSpPr txBox="1"/>
          <p:nvPr/>
        </p:nvSpPr>
        <p:spPr>
          <a:xfrm>
            <a:off x="7630257" y="3504813"/>
            <a:ext cx="2797420" cy="923330"/>
          </a:xfrm>
          <a:prstGeom prst="rect">
            <a:avLst/>
          </a:prstGeom>
          <a:noFill/>
        </p:spPr>
        <p:txBody>
          <a:bodyPr wrap="square">
            <a:spAutoFit/>
          </a:bodyPr>
          <a:lstStyle/>
          <a:p>
            <a:pPr algn="just"/>
            <a:r>
              <a:rPr lang="es-ES" dirty="0"/>
              <a:t>Representa el espacio donde puedes añadir todo el texto que requieras</a:t>
            </a:r>
          </a:p>
        </p:txBody>
      </p:sp>
      <p:sp>
        <p:nvSpPr>
          <p:cNvPr id="17" name="Título 16">
            <a:extLst>
              <a:ext uri="{FF2B5EF4-FFF2-40B4-BE49-F238E27FC236}">
                <a16:creationId xmlns:a16="http://schemas.microsoft.com/office/drawing/2014/main" id="{C5ACE38E-AB07-7F05-4BC0-92710DBF0E7B}"/>
              </a:ext>
            </a:extLst>
          </p:cNvPr>
          <p:cNvSpPr>
            <a:spLocks noGrp="1"/>
          </p:cNvSpPr>
          <p:nvPr>
            <p:ph type="title"/>
          </p:nvPr>
        </p:nvSpPr>
        <p:spPr/>
        <p:txBody>
          <a:bodyPr/>
          <a:lstStyle/>
          <a:p>
            <a:endParaRPr lang="es-ES"/>
          </a:p>
        </p:txBody>
      </p:sp>
      <p:sp>
        <p:nvSpPr>
          <p:cNvPr id="20" name="Rectángulo 19">
            <a:extLst>
              <a:ext uri="{FF2B5EF4-FFF2-40B4-BE49-F238E27FC236}">
                <a16:creationId xmlns:a16="http://schemas.microsoft.com/office/drawing/2014/main" id="{87230B2E-E3CB-3579-CF9D-A50E87343A60}"/>
              </a:ext>
            </a:extLst>
          </p:cNvPr>
          <p:cNvSpPr/>
          <p:nvPr/>
        </p:nvSpPr>
        <p:spPr>
          <a:xfrm>
            <a:off x="0" y="0"/>
            <a:ext cx="12192000" cy="1247814"/>
          </a:xfrm>
          <a:prstGeom prst="rect">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indent="0" algn="ctr">
              <a:buFont typeface="Wingdings 3" panose="05040102010807070707" pitchFamily="18" charset="2"/>
              <a:buNone/>
            </a:pPr>
            <a:r>
              <a:rPr lang="en-US" sz="4800" b="1" dirty="0" err="1"/>
              <a:t>Etiquetas</a:t>
            </a:r>
            <a:r>
              <a:rPr lang="en-US" sz="4800" b="1" dirty="0"/>
              <a:t> (</a:t>
            </a:r>
            <a:r>
              <a:rPr lang="en-US" sz="4800" b="1" dirty="0" err="1"/>
              <a:t>Select,Datalist,Textarea</a:t>
            </a:r>
            <a:r>
              <a:rPr lang="en-US" sz="4800" b="1" dirty="0"/>
              <a:t>)</a:t>
            </a:r>
          </a:p>
        </p:txBody>
      </p:sp>
      <p:sp>
        <p:nvSpPr>
          <p:cNvPr id="3" name="Marcador de número de diapositiva 2">
            <a:extLst>
              <a:ext uri="{FF2B5EF4-FFF2-40B4-BE49-F238E27FC236}">
                <a16:creationId xmlns:a16="http://schemas.microsoft.com/office/drawing/2014/main" id="{45DB42A3-9E14-A64A-DC63-9C80C69E4FA7}"/>
              </a:ext>
            </a:extLst>
          </p:cNvPr>
          <p:cNvSpPr>
            <a:spLocks noGrp="1"/>
          </p:cNvSpPr>
          <p:nvPr>
            <p:ph type="sldNum" sz="quarter" idx="12"/>
          </p:nvPr>
        </p:nvSpPr>
        <p:spPr/>
        <p:txBody>
          <a:bodyPr/>
          <a:lstStyle/>
          <a:p>
            <a:fld id="{0530B498-C689-4599-93E2-4FCD09F78740}" type="slidenum">
              <a:rPr lang="es-ES" smtClean="0"/>
              <a:t>35</a:t>
            </a:fld>
            <a:endParaRPr lang="es-ES"/>
          </a:p>
        </p:txBody>
      </p:sp>
    </p:spTree>
    <p:extLst>
      <p:ext uri="{BB962C8B-B14F-4D97-AF65-F5344CB8AC3E}">
        <p14:creationId xmlns:p14="http://schemas.microsoft.com/office/powerpoint/2010/main" val="31866019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955CA3F4-8FB6-9BE6-25E0-17BEA737DAA2}"/>
              </a:ext>
            </a:extLst>
          </p:cNvPr>
          <p:cNvSpPr txBox="1"/>
          <p:nvPr/>
        </p:nvSpPr>
        <p:spPr>
          <a:xfrm>
            <a:off x="1002323" y="1690688"/>
            <a:ext cx="7181925" cy="3323987"/>
          </a:xfrm>
          <a:prstGeom prst="rect">
            <a:avLst/>
          </a:prstGeom>
          <a:noFill/>
        </p:spPr>
        <p:txBody>
          <a:bodyPr wrap="square" rtlCol="0">
            <a:spAutoFit/>
          </a:bodyPr>
          <a:lstStyle/>
          <a:p>
            <a:r>
              <a:rPr lang="es-ES" sz="2400" b="1" dirty="0">
                <a:solidFill>
                  <a:srgbClr val="808080"/>
                </a:solidFill>
                <a:effectLst/>
              </a:rPr>
              <a:t>&lt;</a:t>
            </a:r>
            <a:r>
              <a:rPr lang="es-ES" sz="2400" b="1" dirty="0" err="1">
                <a:solidFill>
                  <a:srgbClr val="569CD6"/>
                </a:solidFill>
                <a:effectLst/>
              </a:rPr>
              <a:t>fieldset</a:t>
            </a:r>
            <a:r>
              <a:rPr lang="es-ES" sz="2400" b="1" dirty="0">
                <a:solidFill>
                  <a:srgbClr val="808080"/>
                </a:solidFill>
                <a:effectLst/>
              </a:rPr>
              <a:t>&gt;</a:t>
            </a:r>
            <a:endParaRPr lang="es-ES" sz="2400" b="1" dirty="0">
              <a:solidFill>
                <a:srgbClr val="CCCCCC"/>
              </a:solidFill>
              <a:effectLst/>
            </a:endParaRPr>
          </a:p>
          <a:p>
            <a:r>
              <a:rPr lang="es-ES" sz="2400" b="1" dirty="0">
                <a:solidFill>
                  <a:srgbClr val="CCCCCC"/>
                </a:solidFill>
                <a:effectLst/>
              </a:rPr>
              <a:t>        </a:t>
            </a:r>
            <a:r>
              <a:rPr lang="es-ES" sz="2400" b="1" dirty="0">
                <a:solidFill>
                  <a:srgbClr val="808080"/>
                </a:solidFill>
                <a:effectLst/>
              </a:rPr>
              <a:t>&lt;</a:t>
            </a:r>
            <a:r>
              <a:rPr lang="es-ES" sz="2400" b="1" dirty="0" err="1">
                <a:solidFill>
                  <a:srgbClr val="569CD6"/>
                </a:solidFill>
                <a:effectLst/>
              </a:rPr>
              <a:t>legend</a:t>
            </a:r>
            <a:r>
              <a:rPr lang="es-ES" sz="2400" b="1" dirty="0">
                <a:solidFill>
                  <a:srgbClr val="808080"/>
                </a:solidFill>
                <a:effectLst/>
              </a:rPr>
              <a:t>&gt;</a:t>
            </a:r>
            <a:r>
              <a:rPr lang="es-ES" sz="2400" b="1" dirty="0">
                <a:solidFill>
                  <a:srgbClr val="CCCCCC"/>
                </a:solidFill>
                <a:effectLst/>
              </a:rPr>
              <a:t>Datos personales</a:t>
            </a:r>
            <a:r>
              <a:rPr lang="es-ES" sz="2400" b="1" dirty="0">
                <a:solidFill>
                  <a:srgbClr val="808080"/>
                </a:solidFill>
                <a:effectLst/>
              </a:rPr>
              <a:t>&lt;/</a:t>
            </a:r>
            <a:r>
              <a:rPr lang="es-ES" sz="2400" b="1" dirty="0" err="1">
                <a:solidFill>
                  <a:srgbClr val="569CD6"/>
                </a:solidFill>
                <a:effectLst/>
              </a:rPr>
              <a:t>legend</a:t>
            </a:r>
            <a:r>
              <a:rPr lang="es-ES" sz="2400" b="1" dirty="0">
                <a:solidFill>
                  <a:srgbClr val="808080"/>
                </a:solidFill>
                <a:effectLst/>
              </a:rPr>
              <a:t>&gt;</a:t>
            </a:r>
            <a:endParaRPr lang="es-ES" sz="2400" b="1" dirty="0">
              <a:solidFill>
                <a:srgbClr val="CCCCCC"/>
              </a:solidFill>
              <a:effectLst/>
            </a:endParaRPr>
          </a:p>
          <a:p>
            <a:r>
              <a:rPr lang="es-ES" sz="2400" b="1" dirty="0">
                <a:solidFill>
                  <a:srgbClr val="CCCCCC"/>
                </a:solidFill>
                <a:effectLst/>
              </a:rPr>
              <a:t>        </a:t>
            </a:r>
            <a:r>
              <a:rPr lang="es-ES" sz="2400" b="1" dirty="0">
                <a:solidFill>
                  <a:srgbClr val="808080"/>
                </a:solidFill>
                <a:effectLst/>
              </a:rPr>
              <a:t>&lt;</a:t>
            </a:r>
            <a:r>
              <a:rPr lang="es-ES" sz="2400" b="1" dirty="0" err="1">
                <a:solidFill>
                  <a:srgbClr val="569CD6"/>
                </a:solidFill>
                <a:effectLst/>
              </a:rPr>
              <a:t>label</a:t>
            </a:r>
            <a:r>
              <a:rPr lang="es-ES" sz="2400" b="1" dirty="0">
                <a:solidFill>
                  <a:srgbClr val="808080"/>
                </a:solidFill>
                <a:effectLst/>
              </a:rPr>
              <a:t>&gt;</a:t>
            </a:r>
            <a:r>
              <a:rPr lang="es-ES" sz="2400" b="1" dirty="0">
                <a:solidFill>
                  <a:srgbClr val="CCCCCC"/>
                </a:solidFill>
                <a:effectLst/>
              </a:rPr>
              <a:t>Nombre</a:t>
            </a:r>
            <a:r>
              <a:rPr lang="es-ES" sz="2400" b="1" dirty="0">
                <a:solidFill>
                  <a:srgbClr val="808080"/>
                </a:solidFill>
                <a:effectLst/>
              </a:rPr>
              <a:t>&lt;/</a:t>
            </a:r>
            <a:r>
              <a:rPr lang="es-ES" sz="2400" b="1" dirty="0" err="1">
                <a:solidFill>
                  <a:srgbClr val="569CD6"/>
                </a:solidFill>
                <a:effectLst/>
              </a:rPr>
              <a:t>label</a:t>
            </a:r>
            <a:r>
              <a:rPr lang="es-ES" sz="2400" b="1" dirty="0">
                <a:solidFill>
                  <a:srgbClr val="808080"/>
                </a:solidFill>
                <a:effectLst/>
              </a:rPr>
              <a:t>&gt;</a:t>
            </a:r>
            <a:endParaRPr lang="es-ES" sz="2400" b="1" dirty="0">
              <a:solidFill>
                <a:srgbClr val="CCCCCC"/>
              </a:solidFill>
              <a:effectLst/>
            </a:endParaRPr>
          </a:p>
          <a:p>
            <a:r>
              <a:rPr lang="es-ES" sz="2400" b="1" dirty="0">
                <a:solidFill>
                  <a:srgbClr val="CCCCCC"/>
                </a:solidFill>
                <a:effectLst/>
              </a:rPr>
              <a:t>        </a:t>
            </a:r>
            <a:r>
              <a:rPr lang="es-ES" sz="2400" b="1" dirty="0">
                <a:solidFill>
                  <a:srgbClr val="808080"/>
                </a:solidFill>
                <a:effectLst/>
              </a:rPr>
              <a:t>&lt;</a:t>
            </a:r>
            <a:r>
              <a:rPr lang="es-ES" sz="2400" b="1" dirty="0">
                <a:solidFill>
                  <a:srgbClr val="569CD6"/>
                </a:solidFill>
                <a:effectLst/>
              </a:rPr>
              <a:t>input</a:t>
            </a:r>
            <a:r>
              <a:rPr lang="es-ES" sz="2400" b="1" dirty="0">
                <a:solidFill>
                  <a:srgbClr val="CCCCCC"/>
                </a:solidFill>
                <a:effectLst/>
              </a:rPr>
              <a:t> </a:t>
            </a:r>
            <a:r>
              <a:rPr lang="es-ES" sz="2400" b="1" dirty="0" err="1">
                <a:solidFill>
                  <a:srgbClr val="9CDCFE"/>
                </a:solidFill>
                <a:effectLst/>
              </a:rPr>
              <a:t>type</a:t>
            </a:r>
            <a:r>
              <a:rPr lang="es-ES" sz="2400" b="1" dirty="0">
                <a:solidFill>
                  <a:srgbClr val="CCCCCC"/>
                </a:solidFill>
                <a:effectLst/>
              </a:rPr>
              <a:t>=</a:t>
            </a:r>
            <a:r>
              <a:rPr lang="es-ES" sz="2400" b="1" dirty="0">
                <a:solidFill>
                  <a:srgbClr val="CE9178"/>
                </a:solidFill>
                <a:effectLst/>
              </a:rPr>
              <a:t>"</a:t>
            </a:r>
            <a:r>
              <a:rPr lang="es-ES" sz="2400" b="1" dirty="0" err="1">
                <a:solidFill>
                  <a:srgbClr val="CE9178"/>
                </a:solidFill>
                <a:effectLst/>
              </a:rPr>
              <a:t>text</a:t>
            </a:r>
            <a:r>
              <a:rPr lang="es-ES" sz="2400" b="1" dirty="0">
                <a:solidFill>
                  <a:srgbClr val="CE9178"/>
                </a:solidFill>
                <a:effectLst/>
              </a:rPr>
              <a:t>"</a:t>
            </a:r>
            <a:r>
              <a:rPr lang="es-ES" sz="2400" b="1" dirty="0">
                <a:solidFill>
                  <a:srgbClr val="CCCCCC"/>
                </a:solidFill>
                <a:effectLst/>
              </a:rPr>
              <a:t> </a:t>
            </a:r>
            <a:r>
              <a:rPr lang="es-ES" sz="2400" b="1" dirty="0" err="1">
                <a:solidFill>
                  <a:srgbClr val="9CDCFE"/>
                </a:solidFill>
                <a:effectLst/>
              </a:rPr>
              <a:t>name</a:t>
            </a:r>
            <a:r>
              <a:rPr lang="es-ES" sz="2400" b="1" dirty="0">
                <a:solidFill>
                  <a:srgbClr val="CCCCCC"/>
                </a:solidFill>
                <a:effectLst/>
              </a:rPr>
              <a:t>=</a:t>
            </a:r>
            <a:r>
              <a:rPr lang="es-ES" sz="2400" b="1" dirty="0">
                <a:solidFill>
                  <a:srgbClr val="CE9178"/>
                </a:solidFill>
                <a:effectLst/>
              </a:rPr>
              <a:t>"nombre"</a:t>
            </a:r>
            <a:r>
              <a:rPr lang="es-ES" sz="2400" b="1" dirty="0">
                <a:solidFill>
                  <a:srgbClr val="808080"/>
                </a:solidFill>
                <a:effectLst/>
              </a:rPr>
              <a:t>&gt;&lt;</a:t>
            </a:r>
            <a:r>
              <a:rPr lang="es-ES" sz="2400" b="1" dirty="0" err="1">
                <a:solidFill>
                  <a:srgbClr val="569CD6"/>
                </a:solidFill>
                <a:effectLst/>
              </a:rPr>
              <a:t>br</a:t>
            </a:r>
            <a:r>
              <a:rPr lang="es-ES" sz="2400" b="1" dirty="0">
                <a:solidFill>
                  <a:srgbClr val="808080"/>
                </a:solidFill>
                <a:effectLst/>
              </a:rPr>
              <a:t>&gt;&lt;</a:t>
            </a:r>
            <a:r>
              <a:rPr lang="es-ES" sz="2400" b="1" dirty="0" err="1">
                <a:solidFill>
                  <a:srgbClr val="569CD6"/>
                </a:solidFill>
                <a:effectLst/>
              </a:rPr>
              <a:t>br</a:t>
            </a:r>
            <a:r>
              <a:rPr lang="es-ES" sz="2400" b="1" dirty="0">
                <a:solidFill>
                  <a:srgbClr val="808080"/>
                </a:solidFill>
                <a:effectLst/>
              </a:rPr>
              <a:t>&gt;</a:t>
            </a:r>
            <a:endParaRPr lang="es-ES" sz="2400" b="1" dirty="0">
              <a:solidFill>
                <a:srgbClr val="CCCCCC"/>
              </a:solidFill>
              <a:effectLst/>
            </a:endParaRPr>
          </a:p>
          <a:p>
            <a:br>
              <a:rPr lang="es-ES" sz="2400" b="1" dirty="0">
                <a:solidFill>
                  <a:srgbClr val="CCCCCC"/>
                </a:solidFill>
                <a:effectLst/>
              </a:rPr>
            </a:br>
            <a:r>
              <a:rPr lang="es-ES" sz="2400" b="1" dirty="0">
                <a:solidFill>
                  <a:srgbClr val="CCCCCC"/>
                </a:solidFill>
                <a:effectLst/>
              </a:rPr>
              <a:t>        </a:t>
            </a:r>
            <a:r>
              <a:rPr lang="es-ES" sz="2400" b="1" dirty="0">
                <a:solidFill>
                  <a:srgbClr val="808080"/>
                </a:solidFill>
                <a:effectLst/>
              </a:rPr>
              <a:t>&lt;</a:t>
            </a:r>
            <a:r>
              <a:rPr lang="es-ES" sz="2400" b="1" dirty="0" err="1">
                <a:solidFill>
                  <a:srgbClr val="569CD6"/>
                </a:solidFill>
                <a:effectLst/>
              </a:rPr>
              <a:t>label</a:t>
            </a:r>
            <a:r>
              <a:rPr lang="es-ES" sz="2400" b="1" dirty="0">
                <a:solidFill>
                  <a:srgbClr val="808080"/>
                </a:solidFill>
                <a:effectLst/>
              </a:rPr>
              <a:t>&gt;</a:t>
            </a:r>
            <a:r>
              <a:rPr lang="es-ES" sz="2400" b="1" dirty="0">
                <a:solidFill>
                  <a:srgbClr val="CCCCCC"/>
                </a:solidFill>
                <a:effectLst/>
              </a:rPr>
              <a:t>Email</a:t>
            </a:r>
            <a:r>
              <a:rPr lang="es-ES" sz="2400" b="1" dirty="0">
                <a:solidFill>
                  <a:srgbClr val="808080"/>
                </a:solidFill>
                <a:effectLst/>
              </a:rPr>
              <a:t>&lt;/</a:t>
            </a:r>
            <a:r>
              <a:rPr lang="es-ES" sz="2400" b="1" dirty="0" err="1">
                <a:solidFill>
                  <a:srgbClr val="569CD6"/>
                </a:solidFill>
                <a:effectLst/>
              </a:rPr>
              <a:t>label</a:t>
            </a:r>
            <a:r>
              <a:rPr lang="es-ES" sz="2400" b="1" dirty="0">
                <a:solidFill>
                  <a:srgbClr val="808080"/>
                </a:solidFill>
                <a:effectLst/>
              </a:rPr>
              <a:t>&gt;</a:t>
            </a:r>
            <a:endParaRPr lang="es-ES" sz="2400" b="1" dirty="0">
              <a:solidFill>
                <a:srgbClr val="CCCCCC"/>
              </a:solidFill>
              <a:effectLst/>
            </a:endParaRPr>
          </a:p>
          <a:p>
            <a:r>
              <a:rPr lang="es-ES" sz="2400" b="1" dirty="0">
                <a:solidFill>
                  <a:srgbClr val="CCCCCC"/>
                </a:solidFill>
                <a:effectLst/>
              </a:rPr>
              <a:t>        </a:t>
            </a:r>
            <a:r>
              <a:rPr lang="es-ES" sz="2400" b="1" dirty="0">
                <a:solidFill>
                  <a:srgbClr val="808080"/>
                </a:solidFill>
                <a:effectLst/>
              </a:rPr>
              <a:t>&lt;</a:t>
            </a:r>
            <a:r>
              <a:rPr lang="es-ES" sz="2400" b="1" dirty="0">
                <a:solidFill>
                  <a:srgbClr val="569CD6"/>
                </a:solidFill>
                <a:effectLst/>
              </a:rPr>
              <a:t>input</a:t>
            </a:r>
            <a:r>
              <a:rPr lang="es-ES" sz="2400" b="1" dirty="0">
                <a:solidFill>
                  <a:srgbClr val="CCCCCC"/>
                </a:solidFill>
                <a:effectLst/>
              </a:rPr>
              <a:t> </a:t>
            </a:r>
            <a:r>
              <a:rPr lang="es-ES" sz="2400" b="1" dirty="0" err="1">
                <a:solidFill>
                  <a:srgbClr val="9CDCFE"/>
                </a:solidFill>
                <a:effectLst/>
              </a:rPr>
              <a:t>type</a:t>
            </a:r>
            <a:r>
              <a:rPr lang="es-ES" sz="2400" b="1" dirty="0">
                <a:solidFill>
                  <a:srgbClr val="CCCCCC"/>
                </a:solidFill>
                <a:effectLst/>
              </a:rPr>
              <a:t>=</a:t>
            </a:r>
            <a:r>
              <a:rPr lang="es-ES" sz="2400" b="1" dirty="0">
                <a:solidFill>
                  <a:srgbClr val="CE9178"/>
                </a:solidFill>
                <a:effectLst/>
              </a:rPr>
              <a:t>"email"</a:t>
            </a:r>
            <a:r>
              <a:rPr lang="es-ES" sz="2400" b="1" dirty="0">
                <a:solidFill>
                  <a:srgbClr val="CCCCCC"/>
                </a:solidFill>
                <a:effectLst/>
              </a:rPr>
              <a:t> </a:t>
            </a:r>
            <a:r>
              <a:rPr lang="es-ES" sz="2400" b="1" dirty="0" err="1">
                <a:solidFill>
                  <a:srgbClr val="9CDCFE"/>
                </a:solidFill>
                <a:effectLst/>
              </a:rPr>
              <a:t>name</a:t>
            </a:r>
            <a:r>
              <a:rPr lang="es-ES" sz="2400" b="1" dirty="0">
                <a:solidFill>
                  <a:srgbClr val="CCCCCC"/>
                </a:solidFill>
                <a:effectLst/>
              </a:rPr>
              <a:t>=</a:t>
            </a:r>
            <a:r>
              <a:rPr lang="es-ES" sz="2400" b="1" dirty="0">
                <a:solidFill>
                  <a:srgbClr val="CE9178"/>
                </a:solidFill>
                <a:effectLst/>
              </a:rPr>
              <a:t>"email"</a:t>
            </a:r>
            <a:r>
              <a:rPr lang="es-ES" sz="2400" b="1" dirty="0">
                <a:solidFill>
                  <a:srgbClr val="808080"/>
                </a:solidFill>
                <a:effectLst/>
              </a:rPr>
              <a:t>&gt;&lt;</a:t>
            </a:r>
            <a:r>
              <a:rPr lang="es-ES" sz="2400" b="1" dirty="0" err="1">
                <a:solidFill>
                  <a:srgbClr val="569CD6"/>
                </a:solidFill>
                <a:effectLst/>
              </a:rPr>
              <a:t>br</a:t>
            </a:r>
            <a:r>
              <a:rPr lang="es-ES" sz="2400" b="1" dirty="0">
                <a:solidFill>
                  <a:srgbClr val="808080"/>
                </a:solidFill>
                <a:effectLst/>
              </a:rPr>
              <a:t>&gt;&lt;</a:t>
            </a:r>
            <a:r>
              <a:rPr lang="es-ES" sz="2400" b="1" dirty="0" err="1">
                <a:solidFill>
                  <a:srgbClr val="569CD6"/>
                </a:solidFill>
                <a:effectLst/>
              </a:rPr>
              <a:t>br</a:t>
            </a:r>
            <a:r>
              <a:rPr lang="es-ES" sz="2400" b="1" dirty="0">
                <a:solidFill>
                  <a:srgbClr val="808080"/>
                </a:solidFill>
                <a:effectLst/>
              </a:rPr>
              <a:t>&gt;</a:t>
            </a:r>
            <a:endParaRPr lang="es-ES" sz="2400" b="1" dirty="0">
              <a:solidFill>
                <a:srgbClr val="CCCCCC"/>
              </a:solidFill>
              <a:effectLst/>
            </a:endParaRPr>
          </a:p>
          <a:p>
            <a:r>
              <a:rPr lang="es-ES" sz="2400" b="1" dirty="0">
                <a:solidFill>
                  <a:srgbClr val="808080"/>
                </a:solidFill>
                <a:effectLst/>
              </a:rPr>
              <a:t>&lt;/</a:t>
            </a:r>
            <a:r>
              <a:rPr lang="es-ES" sz="2400" b="1" dirty="0" err="1">
                <a:solidFill>
                  <a:srgbClr val="569CD6"/>
                </a:solidFill>
                <a:effectLst/>
              </a:rPr>
              <a:t>fieldset</a:t>
            </a:r>
            <a:r>
              <a:rPr lang="es-ES" sz="2400" b="1" dirty="0">
                <a:solidFill>
                  <a:srgbClr val="808080"/>
                </a:solidFill>
                <a:effectLst/>
              </a:rPr>
              <a:t>&gt;</a:t>
            </a:r>
            <a:r>
              <a:rPr lang="es-ES" sz="2400" b="1" dirty="0">
                <a:solidFill>
                  <a:srgbClr val="CCCCCC"/>
                </a:solidFill>
                <a:effectLst/>
              </a:rPr>
              <a:t>  </a:t>
            </a:r>
          </a:p>
          <a:p>
            <a:endParaRPr lang="es-ES" dirty="0"/>
          </a:p>
        </p:txBody>
      </p:sp>
      <p:pic>
        <p:nvPicPr>
          <p:cNvPr id="7" name="Imagen 6">
            <a:extLst>
              <a:ext uri="{FF2B5EF4-FFF2-40B4-BE49-F238E27FC236}">
                <a16:creationId xmlns:a16="http://schemas.microsoft.com/office/drawing/2014/main" id="{B45E2351-F1AB-235D-84BB-7F33A1296493}"/>
              </a:ext>
            </a:extLst>
          </p:cNvPr>
          <p:cNvPicPr>
            <a:picLocks noChangeAspect="1"/>
          </p:cNvPicPr>
          <p:nvPr/>
        </p:nvPicPr>
        <p:blipFill>
          <a:blip r:embed="rId3"/>
          <a:stretch>
            <a:fillRect/>
          </a:stretch>
        </p:blipFill>
        <p:spPr>
          <a:xfrm>
            <a:off x="8696325" y="1922833"/>
            <a:ext cx="2657475" cy="1152525"/>
          </a:xfrm>
          <a:prstGeom prst="rect">
            <a:avLst/>
          </a:prstGeom>
          <a:ln>
            <a:solidFill>
              <a:schemeClr val="accent1">
                <a:shade val="15000"/>
              </a:schemeClr>
            </a:solidFill>
          </a:ln>
        </p:spPr>
      </p:pic>
      <p:sp>
        <p:nvSpPr>
          <p:cNvPr id="9" name="Título 8">
            <a:extLst>
              <a:ext uri="{FF2B5EF4-FFF2-40B4-BE49-F238E27FC236}">
                <a16:creationId xmlns:a16="http://schemas.microsoft.com/office/drawing/2014/main" id="{C0CFF39A-A3D3-B9D2-3F84-AF7E3670D896}"/>
              </a:ext>
            </a:extLst>
          </p:cNvPr>
          <p:cNvSpPr>
            <a:spLocks noGrp="1"/>
          </p:cNvSpPr>
          <p:nvPr>
            <p:ph type="title"/>
          </p:nvPr>
        </p:nvSpPr>
        <p:spPr/>
        <p:txBody>
          <a:bodyPr/>
          <a:lstStyle/>
          <a:p>
            <a:endParaRPr lang="es-ES"/>
          </a:p>
        </p:txBody>
      </p:sp>
      <p:sp>
        <p:nvSpPr>
          <p:cNvPr id="12" name="Rectángulo 11">
            <a:extLst>
              <a:ext uri="{FF2B5EF4-FFF2-40B4-BE49-F238E27FC236}">
                <a16:creationId xmlns:a16="http://schemas.microsoft.com/office/drawing/2014/main" id="{D8813120-055E-126C-7387-6323604F03E9}"/>
              </a:ext>
            </a:extLst>
          </p:cNvPr>
          <p:cNvSpPr/>
          <p:nvPr/>
        </p:nvSpPr>
        <p:spPr>
          <a:xfrm>
            <a:off x="0" y="0"/>
            <a:ext cx="12192000" cy="1247814"/>
          </a:xfrm>
          <a:prstGeom prst="rect">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indent="0" algn="ctr">
              <a:buFont typeface="Wingdings 3" panose="05040102010807070707" pitchFamily="18" charset="2"/>
              <a:buNone/>
            </a:pPr>
            <a:r>
              <a:rPr lang="en-US" sz="4800" b="1" dirty="0" err="1"/>
              <a:t>Etiquetas</a:t>
            </a:r>
            <a:r>
              <a:rPr lang="en-US" sz="4800" b="1" dirty="0"/>
              <a:t>  </a:t>
            </a:r>
            <a:r>
              <a:rPr lang="en-US" sz="4800" b="1" dirty="0" err="1"/>
              <a:t>Fieldset</a:t>
            </a:r>
            <a:endParaRPr lang="en-US" sz="4800" b="1" dirty="0"/>
          </a:p>
        </p:txBody>
      </p:sp>
      <p:sp>
        <p:nvSpPr>
          <p:cNvPr id="3" name="Marcador de número de diapositiva 2">
            <a:extLst>
              <a:ext uri="{FF2B5EF4-FFF2-40B4-BE49-F238E27FC236}">
                <a16:creationId xmlns:a16="http://schemas.microsoft.com/office/drawing/2014/main" id="{BE55398D-F20B-288C-718A-C1C94C44D259}"/>
              </a:ext>
            </a:extLst>
          </p:cNvPr>
          <p:cNvSpPr>
            <a:spLocks noGrp="1"/>
          </p:cNvSpPr>
          <p:nvPr>
            <p:ph type="sldNum" sz="quarter" idx="12"/>
          </p:nvPr>
        </p:nvSpPr>
        <p:spPr/>
        <p:txBody>
          <a:bodyPr/>
          <a:lstStyle/>
          <a:p>
            <a:fld id="{0530B498-C689-4599-93E2-4FCD09F78740}" type="slidenum">
              <a:rPr lang="es-ES" smtClean="0"/>
              <a:t>36</a:t>
            </a:fld>
            <a:endParaRPr lang="es-ES"/>
          </a:p>
        </p:txBody>
      </p:sp>
    </p:spTree>
    <p:extLst>
      <p:ext uri="{BB962C8B-B14F-4D97-AF65-F5344CB8AC3E}">
        <p14:creationId xmlns:p14="http://schemas.microsoft.com/office/powerpoint/2010/main" val="174162995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7C4A78F-E4F7-FA40-1E6C-30A1040495D0}"/>
              </a:ext>
            </a:extLst>
          </p:cNvPr>
          <p:cNvSpPr>
            <a:spLocks noGrp="1"/>
          </p:cNvSpPr>
          <p:nvPr>
            <p:ph type="title"/>
          </p:nvPr>
        </p:nvSpPr>
        <p:spPr/>
        <p:txBody>
          <a:bodyPr/>
          <a:lstStyle/>
          <a:p>
            <a:endParaRPr lang="es-ES"/>
          </a:p>
        </p:txBody>
      </p:sp>
      <p:sp>
        <p:nvSpPr>
          <p:cNvPr id="3" name="Marcador de contenido 2">
            <a:extLst>
              <a:ext uri="{FF2B5EF4-FFF2-40B4-BE49-F238E27FC236}">
                <a16:creationId xmlns:a16="http://schemas.microsoft.com/office/drawing/2014/main" id="{06144E99-B4D2-B94C-3E41-BFA6B0890583}"/>
              </a:ext>
            </a:extLst>
          </p:cNvPr>
          <p:cNvSpPr>
            <a:spLocks noGrp="1"/>
          </p:cNvSpPr>
          <p:nvPr>
            <p:ph idx="1"/>
          </p:nvPr>
        </p:nvSpPr>
        <p:spPr>
          <a:xfrm>
            <a:off x="838200" y="1690688"/>
            <a:ext cx="6336323" cy="5167312"/>
          </a:xfrm>
        </p:spPr>
        <p:txBody>
          <a:bodyPr>
            <a:normAutofit fontScale="55000" lnSpcReduction="20000"/>
          </a:bodyPr>
          <a:lstStyle/>
          <a:p>
            <a:pPr marL="0" indent="0">
              <a:buNone/>
            </a:pPr>
            <a:r>
              <a:rPr lang="es-ES" sz="2800" b="0" dirty="0">
                <a:effectLst/>
                <a:latin typeface="Consolas" panose="020B0609020204030204" pitchFamily="49" charset="0"/>
              </a:rPr>
              <a:t>      &lt;</a:t>
            </a:r>
            <a:r>
              <a:rPr lang="es-ES" sz="2800" b="1" dirty="0" err="1">
                <a:solidFill>
                  <a:schemeClr val="accent1"/>
                </a:solidFill>
                <a:effectLst/>
                <a:latin typeface="Consolas" panose="020B0609020204030204" pitchFamily="49" charset="0"/>
              </a:rPr>
              <a:t>form</a:t>
            </a:r>
            <a:r>
              <a:rPr lang="es-ES" sz="2800" b="0" dirty="0">
                <a:effectLst/>
                <a:latin typeface="Consolas" panose="020B0609020204030204" pitchFamily="49" charset="0"/>
              </a:rPr>
              <a:t>&gt;</a:t>
            </a:r>
          </a:p>
          <a:p>
            <a:pPr marL="0" indent="0">
              <a:buNone/>
            </a:pPr>
            <a:r>
              <a:rPr lang="es-ES" sz="2800" b="0" dirty="0">
                <a:solidFill>
                  <a:srgbClr val="CCCCCC"/>
                </a:solidFill>
                <a:effectLst/>
                <a:latin typeface="Consolas" panose="020B0609020204030204" pitchFamily="49" charset="0"/>
              </a:rPr>
              <a:t>      </a:t>
            </a:r>
            <a:r>
              <a:rPr lang="es-ES" sz="2800" b="0" dirty="0">
                <a:effectLst/>
                <a:latin typeface="Consolas" panose="020B0609020204030204" pitchFamily="49" charset="0"/>
              </a:rPr>
              <a:t>      &lt;</a:t>
            </a:r>
            <a:r>
              <a:rPr lang="es-ES" sz="2800" b="0" dirty="0" err="1">
                <a:effectLst/>
                <a:latin typeface="Consolas" panose="020B0609020204030204" pitchFamily="49" charset="0"/>
              </a:rPr>
              <a:t>label</a:t>
            </a:r>
            <a:r>
              <a:rPr lang="es-ES" sz="2800" b="0" dirty="0">
                <a:effectLst/>
                <a:latin typeface="Consolas" panose="020B0609020204030204" pitchFamily="49" charset="0"/>
              </a:rPr>
              <a:t>&gt;Nombre&lt;/</a:t>
            </a:r>
            <a:r>
              <a:rPr lang="es-ES" sz="2800" b="0" dirty="0" err="1">
                <a:effectLst/>
                <a:latin typeface="Consolas" panose="020B0609020204030204" pitchFamily="49" charset="0"/>
              </a:rPr>
              <a:t>label</a:t>
            </a:r>
            <a:r>
              <a:rPr lang="es-ES" sz="2800" b="0" dirty="0">
                <a:effectLst/>
                <a:latin typeface="Consolas" panose="020B0609020204030204" pitchFamily="49" charset="0"/>
              </a:rPr>
              <a:t>&gt;</a:t>
            </a:r>
          </a:p>
          <a:p>
            <a:pPr marL="0" indent="0">
              <a:buNone/>
            </a:pPr>
            <a:r>
              <a:rPr lang="es-ES" sz="2800" b="0" dirty="0">
                <a:effectLst/>
                <a:latin typeface="Consolas" panose="020B0609020204030204" pitchFamily="49" charset="0"/>
              </a:rPr>
              <a:t>            &lt;</a:t>
            </a:r>
            <a:r>
              <a:rPr lang="es-ES" sz="2800" b="0" dirty="0">
                <a:solidFill>
                  <a:schemeClr val="accent6"/>
                </a:solidFill>
                <a:effectLst/>
                <a:latin typeface="Consolas" panose="020B0609020204030204" pitchFamily="49" charset="0"/>
              </a:rPr>
              <a:t>input</a:t>
            </a:r>
            <a:r>
              <a:rPr lang="es-ES" sz="2800" b="0" dirty="0">
                <a:effectLst/>
                <a:latin typeface="Consolas" panose="020B0609020204030204" pitchFamily="49" charset="0"/>
              </a:rPr>
              <a:t> </a:t>
            </a:r>
            <a:r>
              <a:rPr lang="es-ES" sz="2800" b="0" dirty="0" err="1">
                <a:effectLst/>
                <a:latin typeface="Consolas" panose="020B0609020204030204" pitchFamily="49" charset="0"/>
              </a:rPr>
              <a:t>type</a:t>
            </a:r>
            <a:r>
              <a:rPr lang="es-ES" sz="2800" b="0" dirty="0">
                <a:effectLst/>
                <a:latin typeface="Consolas" panose="020B0609020204030204" pitchFamily="49" charset="0"/>
              </a:rPr>
              <a:t>="</a:t>
            </a:r>
            <a:r>
              <a:rPr lang="es-ES" sz="2800" b="0" dirty="0" err="1">
                <a:effectLst/>
                <a:latin typeface="Consolas" panose="020B0609020204030204" pitchFamily="49" charset="0"/>
              </a:rPr>
              <a:t>text</a:t>
            </a:r>
            <a:r>
              <a:rPr lang="es-ES" sz="2800" b="0" dirty="0">
                <a:effectLst/>
                <a:latin typeface="Consolas" panose="020B0609020204030204" pitchFamily="49" charset="0"/>
              </a:rPr>
              <a:t>" </a:t>
            </a:r>
            <a:r>
              <a:rPr lang="es-ES" sz="2800" b="0" dirty="0" err="1">
                <a:effectLst/>
                <a:latin typeface="Consolas" panose="020B0609020204030204" pitchFamily="49" charset="0"/>
              </a:rPr>
              <a:t>name</a:t>
            </a:r>
            <a:r>
              <a:rPr lang="es-ES" sz="2800" b="0" dirty="0">
                <a:effectLst/>
                <a:latin typeface="Consolas" panose="020B0609020204030204" pitchFamily="49" charset="0"/>
              </a:rPr>
              <a:t>="nombre"&gt;&lt;</a:t>
            </a:r>
            <a:r>
              <a:rPr lang="es-ES" sz="2800" b="0" dirty="0" err="1">
                <a:effectLst/>
                <a:latin typeface="Consolas" panose="020B0609020204030204" pitchFamily="49" charset="0"/>
              </a:rPr>
              <a:t>br</a:t>
            </a:r>
            <a:r>
              <a:rPr lang="es-ES" sz="2800" b="0" dirty="0">
                <a:effectLst/>
                <a:latin typeface="Consolas" panose="020B0609020204030204" pitchFamily="49" charset="0"/>
              </a:rPr>
              <a:t>&gt;&lt;</a:t>
            </a:r>
            <a:r>
              <a:rPr lang="es-ES" sz="2800" b="0" dirty="0" err="1">
                <a:effectLst/>
                <a:latin typeface="Consolas" panose="020B0609020204030204" pitchFamily="49" charset="0"/>
              </a:rPr>
              <a:t>br</a:t>
            </a:r>
            <a:r>
              <a:rPr lang="es-ES" sz="2800" b="0" dirty="0">
                <a:effectLst/>
                <a:latin typeface="Consolas" panose="020B0609020204030204" pitchFamily="49" charset="0"/>
              </a:rPr>
              <a:t>&gt;</a:t>
            </a:r>
          </a:p>
          <a:p>
            <a:pPr marL="0" indent="0">
              <a:buNone/>
            </a:pPr>
            <a:br>
              <a:rPr lang="es-ES" sz="2800" b="0" dirty="0">
                <a:effectLst/>
                <a:latin typeface="Consolas" panose="020B0609020204030204" pitchFamily="49" charset="0"/>
              </a:rPr>
            </a:br>
            <a:r>
              <a:rPr lang="es-ES" sz="2800" b="0" dirty="0">
                <a:effectLst/>
                <a:latin typeface="Consolas" panose="020B0609020204030204" pitchFamily="49" charset="0"/>
              </a:rPr>
              <a:t>            &lt;</a:t>
            </a:r>
            <a:r>
              <a:rPr lang="es-ES" sz="2800" b="0" dirty="0" err="1">
                <a:effectLst/>
                <a:latin typeface="Consolas" panose="020B0609020204030204" pitchFamily="49" charset="0"/>
              </a:rPr>
              <a:t>label</a:t>
            </a:r>
            <a:r>
              <a:rPr lang="es-ES" sz="2800" b="0" dirty="0">
                <a:effectLst/>
                <a:latin typeface="Consolas" panose="020B0609020204030204" pitchFamily="49" charset="0"/>
              </a:rPr>
              <a:t>&gt;Email&lt;/</a:t>
            </a:r>
            <a:r>
              <a:rPr lang="es-ES" sz="2800" b="0" dirty="0" err="1">
                <a:effectLst/>
                <a:latin typeface="Consolas" panose="020B0609020204030204" pitchFamily="49" charset="0"/>
              </a:rPr>
              <a:t>label</a:t>
            </a:r>
            <a:r>
              <a:rPr lang="es-ES" sz="2800" b="0" dirty="0">
                <a:effectLst/>
                <a:latin typeface="Consolas" panose="020B0609020204030204" pitchFamily="49" charset="0"/>
              </a:rPr>
              <a:t>&gt;</a:t>
            </a:r>
          </a:p>
          <a:p>
            <a:pPr marL="0" indent="0">
              <a:buNone/>
            </a:pPr>
            <a:r>
              <a:rPr lang="es-ES" sz="2800" b="0" dirty="0">
                <a:effectLst/>
                <a:latin typeface="Consolas" panose="020B0609020204030204" pitchFamily="49" charset="0"/>
              </a:rPr>
              <a:t>            &lt;</a:t>
            </a:r>
            <a:r>
              <a:rPr lang="es-ES" sz="2800" b="0" dirty="0">
                <a:solidFill>
                  <a:schemeClr val="accent6"/>
                </a:solidFill>
                <a:effectLst/>
                <a:latin typeface="Consolas" panose="020B0609020204030204" pitchFamily="49" charset="0"/>
              </a:rPr>
              <a:t>input</a:t>
            </a:r>
            <a:r>
              <a:rPr lang="es-ES" sz="2800" b="0" dirty="0">
                <a:effectLst/>
                <a:latin typeface="Consolas" panose="020B0609020204030204" pitchFamily="49" charset="0"/>
              </a:rPr>
              <a:t> </a:t>
            </a:r>
            <a:r>
              <a:rPr lang="es-ES" sz="2800" b="0" dirty="0" err="1">
                <a:effectLst/>
                <a:latin typeface="Consolas" panose="020B0609020204030204" pitchFamily="49" charset="0"/>
              </a:rPr>
              <a:t>type</a:t>
            </a:r>
            <a:r>
              <a:rPr lang="es-ES" sz="2800" b="0" dirty="0">
                <a:effectLst/>
                <a:latin typeface="Consolas" panose="020B0609020204030204" pitchFamily="49" charset="0"/>
              </a:rPr>
              <a:t>="email" </a:t>
            </a:r>
            <a:r>
              <a:rPr lang="es-ES" sz="2800" b="0" dirty="0" err="1">
                <a:effectLst/>
                <a:latin typeface="Consolas" panose="020B0609020204030204" pitchFamily="49" charset="0"/>
              </a:rPr>
              <a:t>name</a:t>
            </a:r>
            <a:r>
              <a:rPr lang="es-ES" sz="2800" b="0" dirty="0">
                <a:effectLst/>
                <a:latin typeface="Consolas" panose="020B0609020204030204" pitchFamily="49" charset="0"/>
              </a:rPr>
              <a:t>="email"&gt;&lt;</a:t>
            </a:r>
            <a:r>
              <a:rPr lang="es-ES" sz="2800" b="0" dirty="0" err="1">
                <a:effectLst/>
                <a:latin typeface="Consolas" panose="020B0609020204030204" pitchFamily="49" charset="0"/>
              </a:rPr>
              <a:t>br</a:t>
            </a:r>
            <a:r>
              <a:rPr lang="es-ES" sz="2800" b="0" dirty="0">
                <a:effectLst/>
                <a:latin typeface="Consolas" panose="020B0609020204030204" pitchFamily="49" charset="0"/>
              </a:rPr>
              <a:t>&gt;&lt;</a:t>
            </a:r>
            <a:r>
              <a:rPr lang="es-ES" sz="2800" b="0" dirty="0" err="1">
                <a:effectLst/>
                <a:latin typeface="Consolas" panose="020B0609020204030204" pitchFamily="49" charset="0"/>
              </a:rPr>
              <a:t>br</a:t>
            </a:r>
            <a:r>
              <a:rPr lang="es-ES" sz="2800" b="0" dirty="0">
                <a:effectLst/>
                <a:latin typeface="Consolas" panose="020B0609020204030204" pitchFamily="49" charset="0"/>
              </a:rPr>
              <a:t>&gt;</a:t>
            </a:r>
          </a:p>
          <a:p>
            <a:pPr marL="0" indent="0">
              <a:buNone/>
            </a:pPr>
            <a:br>
              <a:rPr lang="es-ES" sz="2800" b="0" dirty="0">
                <a:effectLst/>
                <a:latin typeface="Consolas" panose="020B0609020204030204" pitchFamily="49" charset="0"/>
              </a:rPr>
            </a:br>
            <a:r>
              <a:rPr lang="es-ES" sz="2800" b="0" dirty="0">
                <a:effectLst/>
                <a:latin typeface="Consolas" panose="020B0609020204030204" pitchFamily="49" charset="0"/>
              </a:rPr>
              <a:t>            &lt;</a:t>
            </a:r>
            <a:r>
              <a:rPr lang="es-ES" sz="2800" b="0" dirty="0" err="1">
                <a:effectLst/>
                <a:latin typeface="Consolas" panose="020B0609020204030204" pitchFamily="49" charset="0"/>
              </a:rPr>
              <a:t>label</a:t>
            </a:r>
            <a:r>
              <a:rPr lang="es-ES" sz="2800" b="0" dirty="0">
                <a:effectLst/>
                <a:latin typeface="Consolas" panose="020B0609020204030204" pitchFamily="49" charset="0"/>
              </a:rPr>
              <a:t>&gt;Selecciona tu lenguaje&lt;/</a:t>
            </a:r>
            <a:r>
              <a:rPr lang="es-ES" sz="2800" b="0" dirty="0" err="1">
                <a:effectLst/>
                <a:latin typeface="Consolas" panose="020B0609020204030204" pitchFamily="49" charset="0"/>
              </a:rPr>
              <a:t>label</a:t>
            </a:r>
            <a:r>
              <a:rPr lang="es-ES" sz="2800" b="0" dirty="0">
                <a:effectLst/>
                <a:latin typeface="Consolas" panose="020B0609020204030204" pitchFamily="49" charset="0"/>
              </a:rPr>
              <a:t>&gt;</a:t>
            </a:r>
          </a:p>
          <a:p>
            <a:pPr marL="0" indent="0">
              <a:buNone/>
            </a:pPr>
            <a:r>
              <a:rPr lang="es-ES" sz="2800" b="0" dirty="0">
                <a:effectLst/>
                <a:latin typeface="Consolas" panose="020B0609020204030204" pitchFamily="49" charset="0"/>
              </a:rPr>
              <a:t>            &lt;</a:t>
            </a:r>
            <a:r>
              <a:rPr lang="es-ES" sz="2800" b="0" dirty="0" err="1">
                <a:solidFill>
                  <a:srgbClr val="C00000"/>
                </a:solidFill>
                <a:effectLst/>
                <a:latin typeface="Consolas" panose="020B0609020204030204" pitchFamily="49" charset="0"/>
              </a:rPr>
              <a:t>select</a:t>
            </a:r>
            <a:r>
              <a:rPr lang="es-ES" sz="2800" b="0" dirty="0">
                <a:effectLst/>
                <a:latin typeface="Consolas" panose="020B0609020204030204" pitchFamily="49" charset="0"/>
              </a:rPr>
              <a:t>&gt;</a:t>
            </a:r>
          </a:p>
          <a:p>
            <a:pPr marL="0" indent="0">
              <a:buNone/>
            </a:pPr>
            <a:r>
              <a:rPr lang="es-ES" sz="2800" b="0" dirty="0">
                <a:effectLst/>
                <a:latin typeface="Consolas" panose="020B0609020204030204" pitchFamily="49" charset="0"/>
              </a:rPr>
              <a:t>                &lt;</a:t>
            </a:r>
            <a:r>
              <a:rPr lang="es-ES" sz="2800" b="0" dirty="0" err="1">
                <a:effectLst/>
                <a:latin typeface="Consolas" panose="020B0609020204030204" pitchFamily="49" charset="0"/>
              </a:rPr>
              <a:t>option</a:t>
            </a:r>
            <a:r>
              <a:rPr lang="es-ES" sz="2800" b="0" dirty="0">
                <a:effectLst/>
                <a:latin typeface="Consolas" panose="020B0609020204030204" pitchFamily="49" charset="0"/>
              </a:rPr>
              <a:t>&gt;HTML&lt;/</a:t>
            </a:r>
            <a:r>
              <a:rPr lang="es-ES" sz="2800" b="0" dirty="0" err="1">
                <a:effectLst/>
                <a:latin typeface="Consolas" panose="020B0609020204030204" pitchFamily="49" charset="0"/>
              </a:rPr>
              <a:t>option</a:t>
            </a:r>
            <a:r>
              <a:rPr lang="es-ES" sz="2800" b="0" dirty="0">
                <a:effectLst/>
                <a:latin typeface="Consolas" panose="020B0609020204030204" pitchFamily="49" charset="0"/>
              </a:rPr>
              <a:t>&gt;</a:t>
            </a:r>
          </a:p>
          <a:p>
            <a:pPr marL="0" indent="0">
              <a:buNone/>
            </a:pPr>
            <a:r>
              <a:rPr lang="es-ES" sz="2800" b="0" dirty="0">
                <a:effectLst/>
                <a:latin typeface="Consolas" panose="020B0609020204030204" pitchFamily="49" charset="0"/>
              </a:rPr>
              <a:t>                &lt;</a:t>
            </a:r>
            <a:r>
              <a:rPr lang="es-ES" sz="2800" b="0" dirty="0" err="1">
                <a:effectLst/>
                <a:latin typeface="Consolas" panose="020B0609020204030204" pitchFamily="49" charset="0"/>
              </a:rPr>
              <a:t>option</a:t>
            </a:r>
            <a:r>
              <a:rPr lang="es-ES" sz="2800" b="0" dirty="0">
                <a:effectLst/>
                <a:latin typeface="Consolas" panose="020B0609020204030204" pitchFamily="49" charset="0"/>
              </a:rPr>
              <a:t>&gt;CSS&lt;/</a:t>
            </a:r>
            <a:r>
              <a:rPr lang="es-ES" sz="2800" b="0" dirty="0" err="1">
                <a:effectLst/>
                <a:latin typeface="Consolas" panose="020B0609020204030204" pitchFamily="49" charset="0"/>
              </a:rPr>
              <a:t>option</a:t>
            </a:r>
            <a:r>
              <a:rPr lang="es-ES" sz="2800" b="0" dirty="0">
                <a:effectLst/>
                <a:latin typeface="Consolas" panose="020B0609020204030204" pitchFamily="49" charset="0"/>
              </a:rPr>
              <a:t>&gt;</a:t>
            </a:r>
          </a:p>
          <a:p>
            <a:pPr marL="0" indent="0">
              <a:buNone/>
            </a:pPr>
            <a:r>
              <a:rPr lang="es-ES" sz="2800" b="0" dirty="0">
                <a:effectLst/>
                <a:latin typeface="Consolas" panose="020B0609020204030204" pitchFamily="49" charset="0"/>
              </a:rPr>
              <a:t>                &lt;</a:t>
            </a:r>
            <a:r>
              <a:rPr lang="es-ES" sz="2800" b="0" dirty="0" err="1">
                <a:effectLst/>
                <a:latin typeface="Consolas" panose="020B0609020204030204" pitchFamily="49" charset="0"/>
              </a:rPr>
              <a:t>option</a:t>
            </a:r>
            <a:r>
              <a:rPr lang="es-ES" sz="2800" b="0" dirty="0">
                <a:effectLst/>
                <a:latin typeface="Consolas" panose="020B0609020204030204" pitchFamily="49" charset="0"/>
              </a:rPr>
              <a:t>&gt;</a:t>
            </a:r>
            <a:r>
              <a:rPr lang="es-ES" sz="2800" b="0" dirty="0" err="1">
                <a:effectLst/>
                <a:latin typeface="Consolas" panose="020B0609020204030204" pitchFamily="49" charset="0"/>
              </a:rPr>
              <a:t>Javascript</a:t>
            </a:r>
            <a:r>
              <a:rPr lang="es-ES" sz="2800" b="0" dirty="0">
                <a:effectLst/>
                <a:latin typeface="Consolas" panose="020B0609020204030204" pitchFamily="49" charset="0"/>
              </a:rPr>
              <a:t>&lt;/</a:t>
            </a:r>
            <a:r>
              <a:rPr lang="es-ES" sz="2800" b="0" dirty="0" err="1">
                <a:effectLst/>
                <a:latin typeface="Consolas" panose="020B0609020204030204" pitchFamily="49" charset="0"/>
              </a:rPr>
              <a:t>option</a:t>
            </a:r>
            <a:r>
              <a:rPr lang="es-ES" sz="2800" b="0" dirty="0">
                <a:effectLst/>
                <a:latin typeface="Consolas" panose="020B0609020204030204" pitchFamily="49" charset="0"/>
              </a:rPr>
              <a:t>&gt;</a:t>
            </a:r>
          </a:p>
          <a:p>
            <a:pPr marL="0" indent="0">
              <a:buNone/>
            </a:pPr>
            <a:r>
              <a:rPr lang="es-ES" sz="2800" b="0" dirty="0">
                <a:effectLst/>
                <a:latin typeface="Consolas" panose="020B0609020204030204" pitchFamily="49" charset="0"/>
              </a:rPr>
              <a:t>            &lt;/</a:t>
            </a:r>
            <a:r>
              <a:rPr lang="es-ES" sz="2800" b="0" dirty="0" err="1">
                <a:solidFill>
                  <a:srgbClr val="C00000"/>
                </a:solidFill>
                <a:effectLst/>
                <a:latin typeface="Consolas" panose="020B0609020204030204" pitchFamily="49" charset="0"/>
              </a:rPr>
              <a:t>select</a:t>
            </a:r>
            <a:r>
              <a:rPr lang="es-ES" sz="2800" b="0" dirty="0">
                <a:effectLst/>
                <a:latin typeface="Consolas" panose="020B0609020204030204" pitchFamily="49" charset="0"/>
              </a:rPr>
              <a:t>&gt;&lt;</a:t>
            </a:r>
            <a:r>
              <a:rPr lang="es-ES" sz="2800" b="0" dirty="0" err="1">
                <a:effectLst/>
                <a:latin typeface="Consolas" panose="020B0609020204030204" pitchFamily="49" charset="0"/>
              </a:rPr>
              <a:t>br</a:t>
            </a:r>
            <a:r>
              <a:rPr lang="es-ES" sz="2800" b="0" dirty="0">
                <a:effectLst/>
                <a:latin typeface="Consolas" panose="020B0609020204030204" pitchFamily="49" charset="0"/>
              </a:rPr>
              <a:t>&gt;&lt;</a:t>
            </a:r>
            <a:r>
              <a:rPr lang="es-ES" sz="2800" b="0" dirty="0" err="1">
                <a:effectLst/>
                <a:latin typeface="Consolas" panose="020B0609020204030204" pitchFamily="49" charset="0"/>
              </a:rPr>
              <a:t>br</a:t>
            </a:r>
            <a:r>
              <a:rPr lang="es-ES" sz="2800" b="0" dirty="0">
                <a:effectLst/>
                <a:latin typeface="Consolas" panose="020B0609020204030204" pitchFamily="49" charset="0"/>
              </a:rPr>
              <a:t>&gt; </a:t>
            </a:r>
          </a:p>
          <a:p>
            <a:pPr marL="0" indent="0">
              <a:buNone/>
            </a:pPr>
            <a:br>
              <a:rPr lang="es-ES" sz="2800" b="0" dirty="0">
                <a:effectLst/>
                <a:latin typeface="Consolas" panose="020B0609020204030204" pitchFamily="49" charset="0"/>
              </a:rPr>
            </a:br>
            <a:r>
              <a:rPr lang="es-ES" sz="2800" b="0" dirty="0">
                <a:effectLst/>
                <a:latin typeface="Consolas" panose="020B0609020204030204" pitchFamily="49" charset="0"/>
              </a:rPr>
              <a:t>            &lt;</a:t>
            </a:r>
            <a:r>
              <a:rPr lang="es-ES" sz="2800" b="0" dirty="0" err="1">
                <a:solidFill>
                  <a:srgbClr val="7030A0"/>
                </a:solidFill>
                <a:effectLst/>
                <a:latin typeface="Consolas" panose="020B0609020204030204" pitchFamily="49" charset="0"/>
              </a:rPr>
              <a:t>textarea</a:t>
            </a:r>
            <a:r>
              <a:rPr lang="es-ES" sz="2800" b="0" dirty="0">
                <a:effectLst/>
                <a:latin typeface="Consolas" panose="020B0609020204030204" pitchFamily="49" charset="0"/>
              </a:rPr>
              <a:t>&gt;&lt;/</a:t>
            </a:r>
            <a:r>
              <a:rPr lang="es-ES" sz="2800" b="0" dirty="0" err="1">
                <a:effectLst/>
                <a:latin typeface="Consolas" panose="020B0609020204030204" pitchFamily="49" charset="0"/>
              </a:rPr>
              <a:t>textarea</a:t>
            </a:r>
            <a:r>
              <a:rPr lang="es-ES" sz="2800" b="0" dirty="0">
                <a:effectLst/>
                <a:latin typeface="Consolas" panose="020B0609020204030204" pitchFamily="49" charset="0"/>
              </a:rPr>
              <a:t>&gt;&lt;</a:t>
            </a:r>
            <a:r>
              <a:rPr lang="es-ES" sz="2800" b="0" dirty="0" err="1">
                <a:effectLst/>
                <a:latin typeface="Consolas" panose="020B0609020204030204" pitchFamily="49" charset="0"/>
              </a:rPr>
              <a:t>br</a:t>
            </a:r>
            <a:r>
              <a:rPr lang="es-ES" sz="2800" b="0" dirty="0">
                <a:effectLst/>
                <a:latin typeface="Consolas" panose="020B0609020204030204" pitchFamily="49" charset="0"/>
              </a:rPr>
              <a:t>&gt;</a:t>
            </a:r>
          </a:p>
          <a:p>
            <a:pPr marL="0" indent="0">
              <a:buNone/>
            </a:pPr>
            <a:r>
              <a:rPr lang="es-ES" sz="2800" b="0" dirty="0">
                <a:effectLst/>
                <a:latin typeface="Consolas" panose="020B0609020204030204" pitchFamily="49" charset="0"/>
              </a:rPr>
              <a:t>            </a:t>
            </a:r>
          </a:p>
          <a:p>
            <a:pPr marL="0" indent="0">
              <a:buNone/>
            </a:pPr>
            <a:r>
              <a:rPr lang="es-ES" sz="2800" b="0" dirty="0">
                <a:effectLst/>
                <a:latin typeface="Consolas" panose="020B0609020204030204" pitchFamily="49" charset="0"/>
              </a:rPr>
              <a:t>            &lt;</a:t>
            </a:r>
            <a:r>
              <a:rPr lang="es-ES" sz="2800" b="0" dirty="0">
                <a:solidFill>
                  <a:schemeClr val="accent6">
                    <a:lumMod val="75000"/>
                  </a:schemeClr>
                </a:solidFill>
                <a:effectLst/>
                <a:latin typeface="Consolas" panose="020B0609020204030204" pitchFamily="49" charset="0"/>
              </a:rPr>
              <a:t>input</a:t>
            </a:r>
            <a:r>
              <a:rPr lang="es-ES" sz="2800" b="0" dirty="0">
                <a:effectLst/>
                <a:latin typeface="Consolas" panose="020B0609020204030204" pitchFamily="49" charset="0"/>
              </a:rPr>
              <a:t> </a:t>
            </a:r>
            <a:r>
              <a:rPr lang="es-ES" sz="2800" b="0" dirty="0" err="1">
                <a:effectLst/>
                <a:latin typeface="Consolas" panose="020B0609020204030204" pitchFamily="49" charset="0"/>
              </a:rPr>
              <a:t>type</a:t>
            </a:r>
            <a:r>
              <a:rPr lang="es-ES" sz="2800" b="0" dirty="0">
                <a:effectLst/>
                <a:latin typeface="Consolas" panose="020B0609020204030204" pitchFamily="49" charset="0"/>
              </a:rPr>
              <a:t>="</a:t>
            </a:r>
            <a:r>
              <a:rPr lang="es-ES" sz="2800" b="0" dirty="0" err="1">
                <a:effectLst/>
                <a:latin typeface="Consolas" panose="020B0609020204030204" pitchFamily="49" charset="0"/>
              </a:rPr>
              <a:t>submit</a:t>
            </a:r>
            <a:r>
              <a:rPr lang="es-ES" sz="2800" b="0" dirty="0">
                <a:effectLst/>
                <a:latin typeface="Consolas" panose="020B0609020204030204" pitchFamily="49" charset="0"/>
              </a:rPr>
              <a:t>" </a:t>
            </a:r>
            <a:r>
              <a:rPr lang="es-ES" sz="2800" b="0" dirty="0" err="1">
                <a:effectLst/>
                <a:latin typeface="Consolas" panose="020B0609020204030204" pitchFamily="49" charset="0"/>
              </a:rPr>
              <a:t>value</a:t>
            </a:r>
            <a:r>
              <a:rPr lang="es-ES" sz="2800" b="0" dirty="0">
                <a:effectLst/>
                <a:latin typeface="Consolas" panose="020B0609020204030204" pitchFamily="49" charset="0"/>
              </a:rPr>
              <a:t>="Enviar"&gt;</a:t>
            </a:r>
          </a:p>
          <a:p>
            <a:pPr marL="0" indent="0">
              <a:buNone/>
            </a:pPr>
            <a:r>
              <a:rPr lang="es-ES" sz="2800" b="0" dirty="0">
                <a:effectLst/>
                <a:latin typeface="Consolas" panose="020B0609020204030204" pitchFamily="49" charset="0"/>
              </a:rPr>
              <a:t>        &lt;/</a:t>
            </a:r>
            <a:r>
              <a:rPr lang="es-ES" sz="2800" b="1" dirty="0" err="1">
                <a:solidFill>
                  <a:schemeClr val="accent1"/>
                </a:solidFill>
                <a:effectLst/>
                <a:latin typeface="Consolas" panose="020B0609020204030204" pitchFamily="49" charset="0"/>
              </a:rPr>
              <a:t>form</a:t>
            </a:r>
            <a:r>
              <a:rPr lang="es-ES" sz="2800" b="0" dirty="0">
                <a:effectLst/>
                <a:latin typeface="Consolas" panose="020B0609020204030204" pitchFamily="49" charset="0"/>
              </a:rPr>
              <a:t>&gt;</a:t>
            </a:r>
          </a:p>
        </p:txBody>
      </p:sp>
      <p:sp>
        <p:nvSpPr>
          <p:cNvPr id="4" name="Rectángulo 3">
            <a:extLst>
              <a:ext uri="{FF2B5EF4-FFF2-40B4-BE49-F238E27FC236}">
                <a16:creationId xmlns:a16="http://schemas.microsoft.com/office/drawing/2014/main" id="{A960581C-E810-ADD9-ED26-D4314C7C7EFE}"/>
              </a:ext>
            </a:extLst>
          </p:cNvPr>
          <p:cNvSpPr/>
          <p:nvPr/>
        </p:nvSpPr>
        <p:spPr>
          <a:xfrm>
            <a:off x="0" y="0"/>
            <a:ext cx="12192000" cy="1247814"/>
          </a:xfrm>
          <a:prstGeom prst="rect">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indent="0" algn="ctr">
              <a:buFont typeface="Wingdings 3" panose="05040102010807070707" pitchFamily="18" charset="2"/>
              <a:buNone/>
            </a:pPr>
            <a:r>
              <a:rPr lang="en-US" sz="4800" b="1" dirty="0"/>
              <a:t>Ejemplo</a:t>
            </a:r>
          </a:p>
        </p:txBody>
      </p:sp>
      <p:pic>
        <p:nvPicPr>
          <p:cNvPr id="8" name="Imagen 7">
            <a:extLst>
              <a:ext uri="{FF2B5EF4-FFF2-40B4-BE49-F238E27FC236}">
                <a16:creationId xmlns:a16="http://schemas.microsoft.com/office/drawing/2014/main" id="{60AE77CF-A5AF-8E25-A134-D19A96CF6759}"/>
              </a:ext>
            </a:extLst>
          </p:cNvPr>
          <p:cNvPicPr>
            <a:picLocks noChangeAspect="1"/>
          </p:cNvPicPr>
          <p:nvPr/>
        </p:nvPicPr>
        <p:blipFill>
          <a:blip r:embed="rId3"/>
          <a:stretch>
            <a:fillRect/>
          </a:stretch>
        </p:blipFill>
        <p:spPr>
          <a:xfrm>
            <a:off x="8253779" y="2055813"/>
            <a:ext cx="2647950" cy="3228975"/>
          </a:xfrm>
          <a:prstGeom prst="rect">
            <a:avLst/>
          </a:prstGeom>
          <a:ln>
            <a:solidFill>
              <a:schemeClr val="accent1">
                <a:shade val="15000"/>
              </a:schemeClr>
            </a:solidFill>
          </a:ln>
        </p:spPr>
      </p:pic>
      <p:sp>
        <p:nvSpPr>
          <p:cNvPr id="6" name="Marcador de número de diapositiva 5">
            <a:extLst>
              <a:ext uri="{FF2B5EF4-FFF2-40B4-BE49-F238E27FC236}">
                <a16:creationId xmlns:a16="http://schemas.microsoft.com/office/drawing/2014/main" id="{F9D21AA0-DAD5-A072-E4B6-B01C8F0E6821}"/>
              </a:ext>
            </a:extLst>
          </p:cNvPr>
          <p:cNvSpPr>
            <a:spLocks noGrp="1"/>
          </p:cNvSpPr>
          <p:nvPr>
            <p:ph type="sldNum" sz="quarter" idx="12"/>
          </p:nvPr>
        </p:nvSpPr>
        <p:spPr/>
        <p:txBody>
          <a:bodyPr/>
          <a:lstStyle/>
          <a:p>
            <a:fld id="{0530B498-C689-4599-93E2-4FCD09F78740}" type="slidenum">
              <a:rPr lang="es-ES" smtClean="0"/>
              <a:t>37</a:t>
            </a:fld>
            <a:endParaRPr lang="es-ES"/>
          </a:p>
        </p:txBody>
      </p:sp>
    </p:spTree>
    <p:extLst>
      <p:ext uri="{BB962C8B-B14F-4D97-AF65-F5344CB8AC3E}">
        <p14:creationId xmlns:p14="http://schemas.microsoft.com/office/powerpoint/2010/main" val="266374476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30765515-C26F-E470-8EB1-EED0FEE4A0A4}"/>
              </a:ext>
            </a:extLst>
          </p:cNvPr>
          <p:cNvSpPr>
            <a:spLocks noGrp="1"/>
          </p:cNvSpPr>
          <p:nvPr>
            <p:ph idx="1"/>
          </p:nvPr>
        </p:nvSpPr>
        <p:spPr/>
        <p:txBody>
          <a:bodyPr/>
          <a:lstStyle/>
          <a:p>
            <a:r>
              <a:rPr lang="es-ES" dirty="0"/>
              <a:t>Cree una página HTML</a:t>
            </a:r>
          </a:p>
          <a:p>
            <a:pPr marL="0" indent="0">
              <a:buNone/>
            </a:pPr>
            <a:r>
              <a:rPr lang="es-ES" dirty="0"/>
              <a:t>con el siguiente  diseño</a:t>
            </a:r>
          </a:p>
          <a:p>
            <a:endParaRPr lang="es-ES" dirty="0"/>
          </a:p>
        </p:txBody>
      </p:sp>
      <p:sp>
        <p:nvSpPr>
          <p:cNvPr id="4" name="Título 3">
            <a:extLst>
              <a:ext uri="{FF2B5EF4-FFF2-40B4-BE49-F238E27FC236}">
                <a16:creationId xmlns:a16="http://schemas.microsoft.com/office/drawing/2014/main" id="{A6AAC47C-1E9E-0D54-E687-02A66C4DFE5F}"/>
              </a:ext>
            </a:extLst>
          </p:cNvPr>
          <p:cNvSpPr>
            <a:spLocks noGrp="1"/>
          </p:cNvSpPr>
          <p:nvPr>
            <p:ph type="title"/>
          </p:nvPr>
        </p:nvSpPr>
        <p:spPr>
          <a:xfrm>
            <a:off x="0" y="18255"/>
            <a:ext cx="12192000" cy="1325563"/>
          </a:xfrm>
          <a:prstGeom prst="rect">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indent="0" algn="ctr">
              <a:buFont typeface="Wingdings 3" panose="05040102010807070707" pitchFamily="18" charset="2"/>
              <a:buNone/>
            </a:pPr>
            <a:r>
              <a:rPr lang="en-US" sz="4800" b="1" dirty="0" err="1"/>
              <a:t>Ejercicio</a:t>
            </a:r>
            <a:endParaRPr lang="en-US" sz="4800" b="1" dirty="0"/>
          </a:p>
        </p:txBody>
      </p:sp>
      <p:pic>
        <p:nvPicPr>
          <p:cNvPr id="8" name="Imagen 7">
            <a:extLst>
              <a:ext uri="{FF2B5EF4-FFF2-40B4-BE49-F238E27FC236}">
                <a16:creationId xmlns:a16="http://schemas.microsoft.com/office/drawing/2014/main" id="{075A49E6-0B25-E71F-36B2-0C7386175912}"/>
              </a:ext>
            </a:extLst>
          </p:cNvPr>
          <p:cNvPicPr>
            <a:picLocks noChangeAspect="1"/>
          </p:cNvPicPr>
          <p:nvPr/>
        </p:nvPicPr>
        <p:blipFill>
          <a:blip r:embed="rId3"/>
          <a:stretch>
            <a:fillRect/>
          </a:stretch>
        </p:blipFill>
        <p:spPr>
          <a:xfrm>
            <a:off x="6389076" y="1825625"/>
            <a:ext cx="3848100" cy="3943350"/>
          </a:xfrm>
          <a:prstGeom prst="rect">
            <a:avLst/>
          </a:prstGeom>
          <a:ln>
            <a:solidFill>
              <a:schemeClr val="accent1">
                <a:shade val="15000"/>
              </a:schemeClr>
            </a:solidFill>
          </a:ln>
        </p:spPr>
      </p:pic>
      <p:sp>
        <p:nvSpPr>
          <p:cNvPr id="5" name="Marcador de número de diapositiva 4">
            <a:extLst>
              <a:ext uri="{FF2B5EF4-FFF2-40B4-BE49-F238E27FC236}">
                <a16:creationId xmlns:a16="http://schemas.microsoft.com/office/drawing/2014/main" id="{86F711D0-28B0-7E4A-0511-EE196D920942}"/>
              </a:ext>
            </a:extLst>
          </p:cNvPr>
          <p:cNvSpPr>
            <a:spLocks noGrp="1"/>
          </p:cNvSpPr>
          <p:nvPr>
            <p:ph type="sldNum" sz="quarter" idx="12"/>
          </p:nvPr>
        </p:nvSpPr>
        <p:spPr/>
        <p:txBody>
          <a:bodyPr/>
          <a:lstStyle/>
          <a:p>
            <a:fld id="{0530B498-C689-4599-93E2-4FCD09F78740}" type="slidenum">
              <a:rPr lang="es-ES" smtClean="0"/>
              <a:t>38</a:t>
            </a:fld>
            <a:endParaRPr lang="es-ES"/>
          </a:p>
        </p:txBody>
      </p:sp>
      <p:sp>
        <p:nvSpPr>
          <p:cNvPr id="2" name="CuadroTexto 1">
            <a:extLst>
              <a:ext uri="{FF2B5EF4-FFF2-40B4-BE49-F238E27FC236}">
                <a16:creationId xmlns:a16="http://schemas.microsoft.com/office/drawing/2014/main" id="{E24E0E57-06FA-435A-A8E2-E1203E9D1EB5}"/>
              </a:ext>
            </a:extLst>
          </p:cNvPr>
          <p:cNvSpPr txBox="1"/>
          <p:nvPr/>
        </p:nvSpPr>
        <p:spPr>
          <a:xfrm>
            <a:off x="838200" y="4730262"/>
            <a:ext cx="1754968" cy="369332"/>
          </a:xfrm>
          <a:prstGeom prst="rect">
            <a:avLst/>
          </a:prstGeom>
          <a:noFill/>
        </p:spPr>
        <p:txBody>
          <a:bodyPr wrap="none" rtlCol="0">
            <a:spAutoFit/>
          </a:bodyPr>
          <a:lstStyle/>
          <a:p>
            <a:r>
              <a:rPr lang="es-ES" dirty="0">
                <a:hlinkClick r:id="rId4" action="ppaction://hlinkfile"/>
              </a:rPr>
              <a:t>Visualizar página</a:t>
            </a:r>
            <a:endParaRPr lang="es-ES" dirty="0"/>
          </a:p>
        </p:txBody>
      </p:sp>
    </p:spTree>
    <p:extLst>
      <p:ext uri="{BB962C8B-B14F-4D97-AF65-F5344CB8AC3E}">
        <p14:creationId xmlns:p14="http://schemas.microsoft.com/office/powerpoint/2010/main" val="19987090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528EDAEA-F78D-26C8-14DE-DE048BDE4B95}"/>
              </a:ext>
            </a:extLst>
          </p:cNvPr>
          <p:cNvSpPr>
            <a:spLocks noGrp="1"/>
          </p:cNvSpPr>
          <p:nvPr>
            <p:ph idx="1"/>
          </p:nvPr>
        </p:nvSpPr>
        <p:spPr>
          <a:xfrm>
            <a:off x="838200" y="1916722"/>
            <a:ext cx="10515600" cy="4783015"/>
          </a:xfrm>
        </p:spPr>
        <p:txBody>
          <a:bodyPr>
            <a:normAutofit/>
          </a:bodyPr>
          <a:lstStyle/>
          <a:p>
            <a:pPr algn="just"/>
            <a:r>
              <a:rPr lang="en-CA" dirty="0"/>
              <a:t>CSS </a:t>
            </a:r>
            <a:r>
              <a:rPr lang="en-CA" dirty="0" err="1"/>
              <a:t>significa</a:t>
            </a:r>
            <a:r>
              <a:rPr lang="en-CA" dirty="0"/>
              <a:t> Cascading Style Sheets (</a:t>
            </a:r>
            <a:r>
              <a:rPr lang="en-CA" dirty="0" err="1"/>
              <a:t>Hojas</a:t>
            </a:r>
            <a:r>
              <a:rPr lang="en-CA" dirty="0"/>
              <a:t> de </a:t>
            </a:r>
            <a:r>
              <a:rPr lang="en-CA" dirty="0" err="1"/>
              <a:t>estilo</a:t>
            </a:r>
            <a:r>
              <a:rPr lang="en-CA" dirty="0"/>
              <a:t> </a:t>
            </a:r>
            <a:r>
              <a:rPr lang="en-CA" dirty="0" err="1"/>
              <a:t>en</a:t>
            </a:r>
            <a:r>
              <a:rPr lang="en-CA" dirty="0"/>
              <a:t> </a:t>
            </a:r>
            <a:r>
              <a:rPr lang="en-CA" dirty="0" err="1"/>
              <a:t>cascada</a:t>
            </a:r>
            <a:r>
              <a:rPr lang="en-CA" dirty="0"/>
              <a:t>)</a:t>
            </a:r>
          </a:p>
          <a:p>
            <a:pPr algn="just"/>
            <a:r>
              <a:rPr lang="en-CA" dirty="0"/>
              <a:t>CSS describe c</a:t>
            </a:r>
            <a:r>
              <a:rPr lang="es-ES" dirty="0" err="1"/>
              <a:t>ómo</a:t>
            </a:r>
            <a:r>
              <a:rPr lang="es-ES" dirty="0"/>
              <a:t> se deben mostrar los elementos HTML en la pantalla.</a:t>
            </a:r>
          </a:p>
          <a:p>
            <a:pPr algn="just"/>
            <a:r>
              <a:rPr lang="es-ES" dirty="0"/>
              <a:t>Es un lenguaje basado en </a:t>
            </a:r>
            <a:r>
              <a:rPr lang="es-ES" b="1" dirty="0"/>
              <a:t>reglas</a:t>
            </a:r>
            <a:r>
              <a:rPr lang="es-ES" dirty="0"/>
              <a:t>. Estas reglas nos permiten especificar cómo se va a presentar el elemento en la página web a partir de selectores, propiedades y sus valores</a:t>
            </a:r>
          </a:p>
          <a:p>
            <a:pPr algn="just"/>
            <a:r>
              <a:rPr lang="es-ES" dirty="0"/>
              <a:t>Nos permite ahorrar mucho trabajo ya que podemos controlar el diseño de varias páginas a la vez.</a:t>
            </a:r>
          </a:p>
          <a:p>
            <a:pPr algn="just"/>
            <a:r>
              <a:rPr lang="es-ES" dirty="0"/>
              <a:t>Las hojas de estilo externas se guardan en ficheros con extensión .</a:t>
            </a:r>
            <a:r>
              <a:rPr lang="es-ES" dirty="0" err="1"/>
              <a:t>css</a:t>
            </a:r>
            <a:endParaRPr lang="es-ES" dirty="0"/>
          </a:p>
          <a:p>
            <a:pPr marL="0" indent="0" algn="just">
              <a:buNone/>
            </a:pPr>
            <a:endParaRPr lang="es-ES" sz="3200" dirty="0"/>
          </a:p>
        </p:txBody>
      </p:sp>
      <p:sp>
        <p:nvSpPr>
          <p:cNvPr id="4" name="Título 3">
            <a:extLst>
              <a:ext uri="{FF2B5EF4-FFF2-40B4-BE49-F238E27FC236}">
                <a16:creationId xmlns:a16="http://schemas.microsoft.com/office/drawing/2014/main" id="{5D35F40B-29D9-483F-BEBE-C9BDAA1444F3}"/>
              </a:ext>
            </a:extLst>
          </p:cNvPr>
          <p:cNvSpPr>
            <a:spLocks noGrp="1"/>
          </p:cNvSpPr>
          <p:nvPr>
            <p:ph type="title"/>
          </p:nvPr>
        </p:nvSpPr>
        <p:spPr>
          <a:xfrm>
            <a:off x="0" y="0"/>
            <a:ext cx="12192000" cy="1325563"/>
          </a:xfrm>
          <a:prstGeom prst="rect">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indent="0" algn="ctr">
              <a:buFont typeface="Wingdings 3" panose="05040102010807070707" pitchFamily="18" charset="2"/>
              <a:buNone/>
            </a:pPr>
            <a:r>
              <a:rPr lang="en-US" sz="4800" b="1" dirty="0" err="1"/>
              <a:t>Qué</a:t>
            </a:r>
            <a:r>
              <a:rPr lang="en-US" sz="4800" b="1" dirty="0"/>
              <a:t> es CSS</a:t>
            </a:r>
          </a:p>
        </p:txBody>
      </p:sp>
      <p:sp>
        <p:nvSpPr>
          <p:cNvPr id="5" name="Marcador de número de diapositiva 4">
            <a:extLst>
              <a:ext uri="{FF2B5EF4-FFF2-40B4-BE49-F238E27FC236}">
                <a16:creationId xmlns:a16="http://schemas.microsoft.com/office/drawing/2014/main" id="{19587409-0230-25E2-58A7-20DA127D2113}"/>
              </a:ext>
            </a:extLst>
          </p:cNvPr>
          <p:cNvSpPr>
            <a:spLocks noGrp="1"/>
          </p:cNvSpPr>
          <p:nvPr>
            <p:ph type="sldNum" sz="quarter" idx="12"/>
          </p:nvPr>
        </p:nvSpPr>
        <p:spPr/>
        <p:txBody>
          <a:bodyPr/>
          <a:lstStyle/>
          <a:p>
            <a:fld id="{0530B498-C689-4599-93E2-4FCD09F78740}" type="slidenum">
              <a:rPr lang="es-ES" smtClean="0"/>
              <a:t>39</a:t>
            </a:fld>
            <a:endParaRPr lang="es-ES"/>
          </a:p>
        </p:txBody>
      </p:sp>
    </p:spTree>
    <p:extLst>
      <p:ext uri="{BB962C8B-B14F-4D97-AF65-F5344CB8AC3E}">
        <p14:creationId xmlns:p14="http://schemas.microsoft.com/office/powerpoint/2010/main" val="5214050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51528DE-5E0F-A98D-5A1B-71AF281BDFAC}"/>
              </a:ext>
            </a:extLst>
          </p:cNvPr>
          <p:cNvSpPr>
            <a:spLocks noGrp="1"/>
          </p:cNvSpPr>
          <p:nvPr>
            <p:ph type="title"/>
          </p:nvPr>
        </p:nvSpPr>
        <p:spPr/>
        <p:txBody>
          <a:bodyPr/>
          <a:lstStyle/>
          <a:p>
            <a:endParaRPr lang="es-ES"/>
          </a:p>
        </p:txBody>
      </p:sp>
      <p:sp>
        <p:nvSpPr>
          <p:cNvPr id="3" name="Marcador de contenido 2">
            <a:extLst>
              <a:ext uri="{FF2B5EF4-FFF2-40B4-BE49-F238E27FC236}">
                <a16:creationId xmlns:a16="http://schemas.microsoft.com/office/drawing/2014/main" id="{ACABEDFB-A096-C13A-4AD2-1743A2CF2F09}"/>
              </a:ext>
            </a:extLst>
          </p:cNvPr>
          <p:cNvSpPr>
            <a:spLocks noGrp="1"/>
          </p:cNvSpPr>
          <p:nvPr>
            <p:ph idx="1"/>
          </p:nvPr>
        </p:nvSpPr>
        <p:spPr/>
        <p:txBody>
          <a:bodyPr/>
          <a:lstStyle/>
          <a:p>
            <a:pPr algn="just"/>
            <a:r>
              <a:rPr lang="es-ES" dirty="0"/>
              <a:t>El </a:t>
            </a:r>
            <a:r>
              <a:rPr lang="es-ES" b="1" dirty="0"/>
              <a:t>sitio web </a:t>
            </a:r>
            <a:r>
              <a:rPr lang="es-ES" dirty="0"/>
              <a:t>es el conjunto de varias páginas web vinculadas (con una dirección URL única); mientras que una página web es sólo una sección o una parte de un sitio web (con una ubicación dentro de la URL).</a:t>
            </a:r>
          </a:p>
          <a:p>
            <a:pPr algn="just">
              <a:buFont typeface="Arial" panose="020B0604020202020204" pitchFamily="34" charset="0"/>
              <a:buChar char="•"/>
            </a:pPr>
            <a:r>
              <a:rPr lang="es-ES" dirty="0"/>
              <a:t>El </a:t>
            </a:r>
            <a:r>
              <a:rPr lang="es-ES" b="1" dirty="0"/>
              <a:t>sitio web</a:t>
            </a:r>
            <a:r>
              <a:rPr lang="es-ES" dirty="0"/>
              <a:t> se asocia con el </a:t>
            </a:r>
            <a:r>
              <a:rPr lang="es-ES" i="1" dirty="0"/>
              <a:t>home</a:t>
            </a:r>
            <a:r>
              <a:rPr lang="es-ES" dirty="0"/>
              <a:t> o página de inicio, es la entrada principal, que contiene a todas las demás páginas.</a:t>
            </a:r>
          </a:p>
          <a:p>
            <a:pPr algn="just">
              <a:buFont typeface="Arial" panose="020B0604020202020204" pitchFamily="34" charset="0"/>
              <a:buChar char="•"/>
            </a:pPr>
            <a:r>
              <a:rPr lang="es-ES" dirty="0"/>
              <a:t>Las </a:t>
            </a:r>
            <a:r>
              <a:rPr lang="es-ES" b="1" dirty="0"/>
              <a:t>páginas web </a:t>
            </a:r>
            <a:r>
              <a:rPr lang="es-ES" dirty="0"/>
              <a:t>son secciones dentro del sitio y contienen información específica, pueden ser las </a:t>
            </a:r>
            <a:r>
              <a:rPr lang="es-ES" dirty="0" err="1">
                <a:hlinkClick r:id="rId2"/>
              </a:rPr>
              <a:t>landing</a:t>
            </a:r>
            <a:r>
              <a:rPr lang="es-ES" dirty="0">
                <a:hlinkClick r:id="rId2"/>
              </a:rPr>
              <a:t> </a:t>
            </a:r>
            <a:r>
              <a:rPr lang="es-ES" dirty="0" err="1">
                <a:hlinkClick r:id="rId2"/>
              </a:rPr>
              <a:t>pages</a:t>
            </a:r>
            <a:r>
              <a:rPr lang="es-ES" dirty="0"/>
              <a:t>, blogs, reportes, </a:t>
            </a:r>
            <a:r>
              <a:rPr lang="es-ES" dirty="0" err="1"/>
              <a:t>ebooks</a:t>
            </a:r>
            <a:r>
              <a:rPr lang="es-ES" dirty="0"/>
              <a:t>, entre otras.</a:t>
            </a:r>
          </a:p>
          <a:p>
            <a:endParaRPr lang="es-ES" dirty="0"/>
          </a:p>
        </p:txBody>
      </p:sp>
      <p:sp>
        <p:nvSpPr>
          <p:cNvPr id="8" name="Título 3">
            <a:extLst>
              <a:ext uri="{FF2B5EF4-FFF2-40B4-BE49-F238E27FC236}">
                <a16:creationId xmlns:a16="http://schemas.microsoft.com/office/drawing/2014/main" id="{CF10018D-9EB7-C507-2554-CC5B545EDAB0}"/>
              </a:ext>
            </a:extLst>
          </p:cNvPr>
          <p:cNvSpPr txBox="1">
            <a:spLocks/>
          </p:cNvSpPr>
          <p:nvPr/>
        </p:nvSpPr>
        <p:spPr>
          <a:xfrm>
            <a:off x="0" y="-4047"/>
            <a:ext cx="12192000" cy="1325563"/>
          </a:xfrm>
          <a:prstGeom prst="rect">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s-ES" sz="4800" b="1" dirty="0"/>
              <a:t>Diferencia entre página web y sitio web</a:t>
            </a:r>
          </a:p>
        </p:txBody>
      </p:sp>
      <p:sp>
        <p:nvSpPr>
          <p:cNvPr id="5" name="Marcador de número de diapositiva 4">
            <a:extLst>
              <a:ext uri="{FF2B5EF4-FFF2-40B4-BE49-F238E27FC236}">
                <a16:creationId xmlns:a16="http://schemas.microsoft.com/office/drawing/2014/main" id="{810F6870-067F-D7B2-7C15-51A436C4A121}"/>
              </a:ext>
            </a:extLst>
          </p:cNvPr>
          <p:cNvSpPr>
            <a:spLocks noGrp="1"/>
          </p:cNvSpPr>
          <p:nvPr>
            <p:ph type="sldNum" sz="quarter" idx="12"/>
          </p:nvPr>
        </p:nvSpPr>
        <p:spPr/>
        <p:txBody>
          <a:bodyPr/>
          <a:lstStyle/>
          <a:p>
            <a:fld id="{0530B498-C689-4599-93E2-4FCD09F78740}" type="slidenum">
              <a:rPr lang="es-ES" smtClean="0"/>
              <a:t>4</a:t>
            </a:fld>
            <a:endParaRPr lang="es-ES"/>
          </a:p>
        </p:txBody>
      </p:sp>
    </p:spTree>
    <p:extLst>
      <p:ext uri="{BB962C8B-B14F-4D97-AF65-F5344CB8AC3E}">
        <p14:creationId xmlns:p14="http://schemas.microsoft.com/office/powerpoint/2010/main" val="75021800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0D356E77-6F28-5E9D-1372-7957D5376402}"/>
              </a:ext>
            </a:extLst>
          </p:cNvPr>
          <p:cNvSpPr>
            <a:spLocks noGrp="1"/>
          </p:cNvSpPr>
          <p:nvPr>
            <p:ph idx="1"/>
          </p:nvPr>
        </p:nvSpPr>
        <p:spPr/>
        <p:txBody>
          <a:bodyPr>
            <a:normAutofit lnSpcReduction="10000"/>
          </a:bodyPr>
          <a:lstStyle/>
          <a:p>
            <a:pPr marL="0" indent="0" algn="just">
              <a:lnSpc>
                <a:spcPct val="150000"/>
              </a:lnSpc>
              <a:buNone/>
            </a:pPr>
            <a:r>
              <a:rPr lang="es-ES" sz="3600" dirty="0"/>
              <a:t>Hay tres opciones para aplicar estilos CSS a los elementos HTML:</a:t>
            </a:r>
          </a:p>
          <a:p>
            <a:pPr marL="514350" indent="-514350">
              <a:lnSpc>
                <a:spcPct val="150000"/>
              </a:lnSpc>
              <a:buFont typeface="+mj-lt"/>
              <a:buAutoNum type="arabicPeriod"/>
            </a:pPr>
            <a:r>
              <a:rPr lang="es-ES" sz="3600" dirty="0"/>
              <a:t>Estilos en línea</a:t>
            </a:r>
          </a:p>
          <a:p>
            <a:pPr marL="514350" indent="-514350">
              <a:lnSpc>
                <a:spcPct val="150000"/>
              </a:lnSpc>
              <a:buFont typeface="+mj-lt"/>
              <a:buAutoNum type="arabicPeriod"/>
            </a:pPr>
            <a:r>
              <a:rPr lang="es-ES" sz="3600" dirty="0"/>
              <a:t>Elemento </a:t>
            </a:r>
            <a:r>
              <a:rPr lang="en-CA" sz="3600" dirty="0"/>
              <a:t>&lt;style&gt;</a:t>
            </a:r>
          </a:p>
          <a:p>
            <a:pPr marL="514350" indent="-514350">
              <a:lnSpc>
                <a:spcPct val="150000"/>
              </a:lnSpc>
              <a:buFont typeface="+mj-lt"/>
              <a:buAutoNum type="arabicPeriod"/>
            </a:pPr>
            <a:r>
              <a:rPr lang="en-CA" sz="3600" dirty="0" err="1"/>
              <a:t>Archivo</a:t>
            </a:r>
            <a:r>
              <a:rPr lang="en-CA" sz="3600" dirty="0"/>
              <a:t> CSS</a:t>
            </a:r>
            <a:endParaRPr lang="es-ES" sz="3600" dirty="0"/>
          </a:p>
          <a:p>
            <a:pPr marL="514350" indent="-514350">
              <a:buFont typeface="+mj-lt"/>
              <a:buAutoNum type="arabicPeriod"/>
            </a:pPr>
            <a:endParaRPr lang="es-ES" dirty="0"/>
          </a:p>
          <a:p>
            <a:pPr marL="514350" indent="-514350">
              <a:buFont typeface="+mj-lt"/>
              <a:buAutoNum type="arabicPeriod"/>
            </a:pPr>
            <a:endParaRPr lang="es-ES" dirty="0"/>
          </a:p>
          <a:p>
            <a:endParaRPr lang="es-ES" dirty="0"/>
          </a:p>
        </p:txBody>
      </p:sp>
      <p:sp>
        <p:nvSpPr>
          <p:cNvPr id="4" name="Título 3">
            <a:extLst>
              <a:ext uri="{FF2B5EF4-FFF2-40B4-BE49-F238E27FC236}">
                <a16:creationId xmlns:a16="http://schemas.microsoft.com/office/drawing/2014/main" id="{DD06B545-A776-A47C-4400-31486C935EE3}"/>
              </a:ext>
            </a:extLst>
          </p:cNvPr>
          <p:cNvSpPr txBox="1">
            <a:spLocks noGrp="1"/>
          </p:cNvSpPr>
          <p:nvPr>
            <p:ph type="title"/>
          </p:nvPr>
        </p:nvSpPr>
        <p:spPr>
          <a:xfrm>
            <a:off x="0" y="0"/>
            <a:ext cx="12192000" cy="1325563"/>
          </a:xfrm>
          <a:prstGeom prst="rect">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buFont typeface="Wingdings 3" panose="05040102010807070707" pitchFamily="18" charset="2"/>
              <a:buNone/>
            </a:pPr>
            <a:r>
              <a:rPr lang="en-US" sz="4800" b="1" dirty="0" err="1"/>
              <a:t>Cómo</a:t>
            </a:r>
            <a:r>
              <a:rPr lang="en-US" sz="4800" b="1" dirty="0"/>
              <a:t> </a:t>
            </a:r>
            <a:r>
              <a:rPr lang="en-US" sz="4800" b="1" dirty="0" err="1"/>
              <a:t>aplicar</a:t>
            </a:r>
            <a:r>
              <a:rPr lang="en-US" sz="4800" b="1" dirty="0"/>
              <a:t> CSS a </a:t>
            </a:r>
            <a:r>
              <a:rPr lang="en-US" sz="4800" b="1" dirty="0" err="1"/>
              <a:t>elementos</a:t>
            </a:r>
            <a:r>
              <a:rPr lang="en-US" sz="4800" b="1" dirty="0"/>
              <a:t> HTML</a:t>
            </a:r>
          </a:p>
        </p:txBody>
      </p:sp>
      <p:sp>
        <p:nvSpPr>
          <p:cNvPr id="5" name="Marcador de número de diapositiva 4">
            <a:extLst>
              <a:ext uri="{FF2B5EF4-FFF2-40B4-BE49-F238E27FC236}">
                <a16:creationId xmlns:a16="http://schemas.microsoft.com/office/drawing/2014/main" id="{124976F0-EE57-C717-E154-2E1E062FF018}"/>
              </a:ext>
            </a:extLst>
          </p:cNvPr>
          <p:cNvSpPr>
            <a:spLocks noGrp="1"/>
          </p:cNvSpPr>
          <p:nvPr>
            <p:ph type="sldNum" sz="quarter" idx="12"/>
          </p:nvPr>
        </p:nvSpPr>
        <p:spPr/>
        <p:txBody>
          <a:bodyPr/>
          <a:lstStyle/>
          <a:p>
            <a:fld id="{0530B498-C689-4599-93E2-4FCD09F78740}" type="slidenum">
              <a:rPr lang="es-ES" smtClean="0"/>
              <a:t>40</a:t>
            </a:fld>
            <a:endParaRPr lang="es-ES"/>
          </a:p>
        </p:txBody>
      </p:sp>
    </p:spTree>
    <p:extLst>
      <p:ext uri="{BB962C8B-B14F-4D97-AF65-F5344CB8AC3E}">
        <p14:creationId xmlns:p14="http://schemas.microsoft.com/office/powerpoint/2010/main" val="375402192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05982F3B-D357-6295-0989-BB1336E51398}"/>
              </a:ext>
            </a:extLst>
          </p:cNvPr>
          <p:cNvSpPr>
            <a:spLocks noGrp="1"/>
          </p:cNvSpPr>
          <p:nvPr>
            <p:ph idx="1"/>
          </p:nvPr>
        </p:nvSpPr>
        <p:spPr/>
        <p:txBody>
          <a:bodyPr/>
          <a:lstStyle/>
          <a:p>
            <a:pPr marL="0" indent="0">
              <a:lnSpc>
                <a:spcPct val="100000"/>
              </a:lnSpc>
              <a:buNone/>
            </a:pPr>
            <a:r>
              <a:rPr lang="es-ES" sz="3200" dirty="0"/>
              <a:t>Se puede  especificar un estilo directamente en la etiqueta de apertura   del elemento que quieres personalizar con el atributo </a:t>
            </a:r>
            <a:r>
              <a:rPr lang="es-ES" sz="3200" dirty="0" err="1"/>
              <a:t>style</a:t>
            </a:r>
            <a:r>
              <a:rPr lang="es-ES" sz="3200" dirty="0"/>
              <a:t>:</a:t>
            </a:r>
          </a:p>
          <a:p>
            <a:pPr marL="0" indent="0">
              <a:lnSpc>
                <a:spcPct val="100000"/>
              </a:lnSpc>
              <a:buNone/>
            </a:pPr>
            <a:endParaRPr lang="es-ES" sz="3200" dirty="0"/>
          </a:p>
          <a:p>
            <a:pPr marL="0" indent="0">
              <a:buNone/>
            </a:pPr>
            <a:r>
              <a:rPr lang="pt-BR" sz="3200" b="0" dirty="0">
                <a:effectLst/>
                <a:latin typeface="Consolas" panose="020B0609020204030204" pitchFamily="49" charset="0"/>
              </a:rPr>
              <a:t>&lt;h1 </a:t>
            </a:r>
            <a:r>
              <a:rPr lang="pt-BR" sz="3200" b="0" dirty="0" err="1">
                <a:effectLst/>
                <a:latin typeface="Consolas" panose="020B0609020204030204" pitchFamily="49" charset="0"/>
              </a:rPr>
              <a:t>style</a:t>
            </a:r>
            <a:r>
              <a:rPr lang="pt-BR" sz="3200" b="0" dirty="0">
                <a:effectLst/>
                <a:latin typeface="Consolas" panose="020B0609020204030204" pitchFamily="49" charset="0"/>
              </a:rPr>
              <a:t>="</a:t>
            </a:r>
            <a:r>
              <a:rPr lang="pt-BR" sz="3200" b="0" dirty="0" err="1">
                <a:effectLst/>
                <a:latin typeface="Consolas" panose="020B0609020204030204" pitchFamily="49" charset="0"/>
              </a:rPr>
              <a:t>color:blue</a:t>
            </a:r>
            <a:r>
              <a:rPr lang="pt-BR" sz="3200" b="0" dirty="0">
                <a:effectLst/>
                <a:latin typeface="Consolas" panose="020B0609020204030204" pitchFamily="49" charset="0"/>
              </a:rPr>
              <a:t>"&gt;</a:t>
            </a:r>
            <a:r>
              <a:rPr lang="pt-BR" sz="3200" b="0" dirty="0" err="1">
                <a:effectLst/>
                <a:latin typeface="Consolas" panose="020B0609020204030204" pitchFamily="49" charset="0"/>
              </a:rPr>
              <a:t>Encabezado</a:t>
            </a:r>
            <a:r>
              <a:rPr lang="pt-BR" sz="3200" b="0" dirty="0">
                <a:effectLst/>
                <a:latin typeface="Consolas" panose="020B0609020204030204" pitchFamily="49" charset="0"/>
              </a:rPr>
              <a:t> h1&lt;/h1&gt;</a:t>
            </a:r>
            <a:endParaRPr lang="es-ES" dirty="0"/>
          </a:p>
          <a:p>
            <a:pPr marL="0" indent="0">
              <a:buNone/>
            </a:pPr>
            <a:endParaRPr lang="es-ES" dirty="0"/>
          </a:p>
        </p:txBody>
      </p:sp>
      <p:sp>
        <p:nvSpPr>
          <p:cNvPr id="8" name="Título 7">
            <a:extLst>
              <a:ext uri="{FF2B5EF4-FFF2-40B4-BE49-F238E27FC236}">
                <a16:creationId xmlns:a16="http://schemas.microsoft.com/office/drawing/2014/main" id="{BC93C5CE-1AC0-4035-72E9-F8A79EB91124}"/>
              </a:ext>
            </a:extLst>
          </p:cNvPr>
          <p:cNvSpPr>
            <a:spLocks noGrp="1"/>
          </p:cNvSpPr>
          <p:nvPr>
            <p:ph type="title"/>
          </p:nvPr>
        </p:nvSpPr>
        <p:spPr/>
        <p:txBody>
          <a:bodyPr/>
          <a:lstStyle/>
          <a:p>
            <a:endParaRPr lang="es-ES"/>
          </a:p>
        </p:txBody>
      </p:sp>
      <p:pic>
        <p:nvPicPr>
          <p:cNvPr id="14" name="Imagen 13">
            <a:extLst>
              <a:ext uri="{FF2B5EF4-FFF2-40B4-BE49-F238E27FC236}">
                <a16:creationId xmlns:a16="http://schemas.microsoft.com/office/drawing/2014/main" id="{F2603303-76E4-FB9B-48EA-BA243E3E5369}"/>
              </a:ext>
            </a:extLst>
          </p:cNvPr>
          <p:cNvPicPr>
            <a:picLocks noChangeAspect="1"/>
          </p:cNvPicPr>
          <p:nvPr/>
        </p:nvPicPr>
        <p:blipFill>
          <a:blip r:embed="rId3"/>
          <a:stretch>
            <a:fillRect/>
          </a:stretch>
        </p:blipFill>
        <p:spPr>
          <a:xfrm>
            <a:off x="1007085" y="4989757"/>
            <a:ext cx="2581275" cy="1028700"/>
          </a:xfrm>
          <a:prstGeom prst="rect">
            <a:avLst/>
          </a:prstGeom>
          <a:ln>
            <a:solidFill>
              <a:schemeClr val="accent1">
                <a:shade val="15000"/>
              </a:schemeClr>
            </a:solidFill>
          </a:ln>
        </p:spPr>
      </p:pic>
      <p:sp>
        <p:nvSpPr>
          <p:cNvPr id="15" name="Título 3">
            <a:extLst>
              <a:ext uri="{FF2B5EF4-FFF2-40B4-BE49-F238E27FC236}">
                <a16:creationId xmlns:a16="http://schemas.microsoft.com/office/drawing/2014/main" id="{81B89012-B1B9-69B4-5916-A4D3F0CDCD28}"/>
              </a:ext>
            </a:extLst>
          </p:cNvPr>
          <p:cNvSpPr txBox="1">
            <a:spLocks/>
          </p:cNvSpPr>
          <p:nvPr/>
        </p:nvSpPr>
        <p:spPr>
          <a:xfrm>
            <a:off x="0" y="0"/>
            <a:ext cx="12192000" cy="1325563"/>
          </a:xfrm>
          <a:prstGeom prst="rect">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marL="0" indent="0" algn="ctr">
              <a:buNone/>
            </a:pPr>
            <a:r>
              <a:rPr lang="es-ES" sz="4800" b="1" dirty="0"/>
              <a:t>Estilos en línea:</a:t>
            </a:r>
          </a:p>
        </p:txBody>
      </p:sp>
      <p:sp>
        <p:nvSpPr>
          <p:cNvPr id="4" name="Marcador de número de diapositiva 3">
            <a:extLst>
              <a:ext uri="{FF2B5EF4-FFF2-40B4-BE49-F238E27FC236}">
                <a16:creationId xmlns:a16="http://schemas.microsoft.com/office/drawing/2014/main" id="{6CAB33C6-9F6B-BDA1-02C3-F306C5D7D140}"/>
              </a:ext>
            </a:extLst>
          </p:cNvPr>
          <p:cNvSpPr>
            <a:spLocks noGrp="1"/>
          </p:cNvSpPr>
          <p:nvPr>
            <p:ph type="sldNum" sz="quarter" idx="12"/>
          </p:nvPr>
        </p:nvSpPr>
        <p:spPr/>
        <p:txBody>
          <a:bodyPr/>
          <a:lstStyle/>
          <a:p>
            <a:fld id="{0530B498-C689-4599-93E2-4FCD09F78740}" type="slidenum">
              <a:rPr lang="es-ES" smtClean="0"/>
              <a:t>41</a:t>
            </a:fld>
            <a:endParaRPr lang="es-ES"/>
          </a:p>
        </p:txBody>
      </p:sp>
    </p:spTree>
    <p:extLst>
      <p:ext uri="{BB962C8B-B14F-4D97-AF65-F5344CB8AC3E}">
        <p14:creationId xmlns:p14="http://schemas.microsoft.com/office/powerpoint/2010/main" val="34746683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D308C7F-C1EA-32B4-2FA5-220D59E4C4E3}"/>
              </a:ext>
            </a:extLst>
          </p:cNvPr>
          <p:cNvSpPr>
            <a:spLocks noGrp="1"/>
          </p:cNvSpPr>
          <p:nvPr>
            <p:ph type="title"/>
          </p:nvPr>
        </p:nvSpPr>
        <p:spPr/>
        <p:txBody>
          <a:bodyPr/>
          <a:lstStyle/>
          <a:p>
            <a:endParaRPr lang="es-ES" dirty="0"/>
          </a:p>
        </p:txBody>
      </p:sp>
      <p:sp>
        <p:nvSpPr>
          <p:cNvPr id="3" name="Marcador de contenido 2">
            <a:extLst>
              <a:ext uri="{FF2B5EF4-FFF2-40B4-BE49-F238E27FC236}">
                <a16:creationId xmlns:a16="http://schemas.microsoft.com/office/drawing/2014/main" id="{67E591E3-2F64-7EAA-D749-2B9534A83592}"/>
              </a:ext>
            </a:extLst>
          </p:cNvPr>
          <p:cNvSpPr>
            <a:spLocks noGrp="1"/>
          </p:cNvSpPr>
          <p:nvPr>
            <p:ph idx="1"/>
          </p:nvPr>
        </p:nvSpPr>
        <p:spPr>
          <a:xfrm>
            <a:off x="838200" y="1690688"/>
            <a:ext cx="6353908" cy="4802187"/>
          </a:xfrm>
          <a:ln>
            <a:noFill/>
          </a:ln>
        </p:spPr>
        <p:txBody>
          <a:bodyPr>
            <a:normAutofit fontScale="92500" lnSpcReduction="20000"/>
          </a:bodyPr>
          <a:lstStyle/>
          <a:p>
            <a:pPr marL="0" indent="0" algn="just">
              <a:buNone/>
            </a:pPr>
            <a:endParaRPr lang="en-US" sz="3200" dirty="0"/>
          </a:p>
          <a:p>
            <a:pPr marL="0" indent="0" algn="just">
              <a:buNone/>
            </a:pPr>
            <a:r>
              <a:rPr lang="en-US" sz="3200" dirty="0"/>
              <a:t>head&gt;</a:t>
            </a:r>
          </a:p>
          <a:p>
            <a:pPr marL="0" indent="0">
              <a:buNone/>
            </a:pPr>
            <a:r>
              <a:rPr lang="en-US" sz="3200" dirty="0"/>
              <a:t>  &lt;title&gt;</a:t>
            </a:r>
            <a:r>
              <a:rPr lang="en-US" sz="3200" dirty="0" err="1"/>
              <a:t>Aprendiendo</a:t>
            </a:r>
            <a:r>
              <a:rPr lang="en-US" sz="3200" dirty="0"/>
              <a:t> CSS </a:t>
            </a:r>
            <a:r>
              <a:rPr lang="en-US" sz="3200" dirty="0" err="1"/>
              <a:t>básico</a:t>
            </a:r>
            <a:r>
              <a:rPr lang="en-US" sz="3200" dirty="0"/>
              <a:t> &lt;/title&gt;</a:t>
            </a:r>
          </a:p>
          <a:p>
            <a:pPr marL="0" indent="0" algn="just">
              <a:buNone/>
            </a:pPr>
            <a:r>
              <a:rPr lang="en-US" sz="3200" dirty="0"/>
              <a:t>  &lt;style&gt;</a:t>
            </a:r>
          </a:p>
          <a:p>
            <a:pPr marL="0" indent="0" algn="just">
              <a:buNone/>
            </a:pPr>
            <a:r>
              <a:rPr lang="en-US" sz="3200" dirty="0"/>
              <a:t>    h1 {</a:t>
            </a:r>
          </a:p>
          <a:p>
            <a:pPr marL="0" indent="0" algn="just">
              <a:buNone/>
            </a:pPr>
            <a:r>
              <a:rPr lang="en-US" sz="3200" dirty="0"/>
              <a:t>      color: blue</a:t>
            </a:r>
          </a:p>
          <a:p>
            <a:pPr marL="0" indent="0" algn="just">
              <a:buNone/>
            </a:pPr>
            <a:r>
              <a:rPr lang="en-US" sz="3200" dirty="0"/>
              <a:t>    }</a:t>
            </a:r>
          </a:p>
          <a:p>
            <a:pPr marL="0" indent="0" algn="just">
              <a:buNone/>
            </a:pPr>
            <a:r>
              <a:rPr lang="en-US" sz="3200" dirty="0"/>
              <a:t>  &lt;/style&gt;</a:t>
            </a:r>
          </a:p>
          <a:p>
            <a:pPr marL="0" indent="0" algn="just">
              <a:buNone/>
            </a:pPr>
            <a:r>
              <a:rPr lang="en-US" sz="3200" dirty="0"/>
              <a:t>&lt;/head&gt;</a:t>
            </a:r>
            <a:endParaRPr lang="es-ES" sz="3200" dirty="0"/>
          </a:p>
          <a:p>
            <a:pPr marL="0" indent="0">
              <a:buNone/>
            </a:pPr>
            <a:r>
              <a:rPr lang="es-ES" dirty="0"/>
              <a:t>     </a:t>
            </a:r>
          </a:p>
        </p:txBody>
      </p:sp>
      <p:sp>
        <p:nvSpPr>
          <p:cNvPr id="5" name="Título 3">
            <a:extLst>
              <a:ext uri="{FF2B5EF4-FFF2-40B4-BE49-F238E27FC236}">
                <a16:creationId xmlns:a16="http://schemas.microsoft.com/office/drawing/2014/main" id="{8E5459E2-0F4E-1A29-1AB2-5BCA288E115C}"/>
              </a:ext>
            </a:extLst>
          </p:cNvPr>
          <p:cNvSpPr txBox="1">
            <a:spLocks/>
          </p:cNvSpPr>
          <p:nvPr/>
        </p:nvSpPr>
        <p:spPr>
          <a:xfrm>
            <a:off x="0" y="0"/>
            <a:ext cx="12192000" cy="1325563"/>
          </a:xfrm>
          <a:prstGeom prst="rect">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marL="0" indent="0" algn="ctr">
              <a:buNone/>
            </a:pPr>
            <a:r>
              <a:rPr lang="es-ES" sz="4800" b="1" dirty="0"/>
              <a:t>Elemento &lt;</a:t>
            </a:r>
            <a:r>
              <a:rPr lang="es-ES" sz="4800" b="1" dirty="0" err="1"/>
              <a:t>style</a:t>
            </a:r>
            <a:r>
              <a:rPr lang="es-ES" sz="4800" b="1" dirty="0"/>
              <a:t>&gt;:</a:t>
            </a:r>
          </a:p>
        </p:txBody>
      </p:sp>
      <p:pic>
        <p:nvPicPr>
          <p:cNvPr id="14" name="Imagen 13">
            <a:extLst>
              <a:ext uri="{FF2B5EF4-FFF2-40B4-BE49-F238E27FC236}">
                <a16:creationId xmlns:a16="http://schemas.microsoft.com/office/drawing/2014/main" id="{53D00159-BFF4-7C46-458A-D1EB8AABB897}"/>
              </a:ext>
            </a:extLst>
          </p:cNvPr>
          <p:cNvPicPr>
            <a:picLocks noChangeAspect="1"/>
          </p:cNvPicPr>
          <p:nvPr/>
        </p:nvPicPr>
        <p:blipFill>
          <a:blip r:embed="rId3"/>
          <a:stretch>
            <a:fillRect/>
          </a:stretch>
        </p:blipFill>
        <p:spPr>
          <a:xfrm>
            <a:off x="7769102" y="2457450"/>
            <a:ext cx="2562225" cy="1943100"/>
          </a:xfrm>
          <a:prstGeom prst="rect">
            <a:avLst/>
          </a:prstGeom>
          <a:ln>
            <a:solidFill>
              <a:schemeClr val="accent1">
                <a:shade val="15000"/>
              </a:schemeClr>
            </a:solidFill>
          </a:ln>
        </p:spPr>
      </p:pic>
      <p:sp>
        <p:nvSpPr>
          <p:cNvPr id="6" name="Marcador de número de diapositiva 5">
            <a:extLst>
              <a:ext uri="{FF2B5EF4-FFF2-40B4-BE49-F238E27FC236}">
                <a16:creationId xmlns:a16="http://schemas.microsoft.com/office/drawing/2014/main" id="{44CD7C13-2CC3-B525-8482-6414440BFA78}"/>
              </a:ext>
            </a:extLst>
          </p:cNvPr>
          <p:cNvSpPr>
            <a:spLocks noGrp="1"/>
          </p:cNvSpPr>
          <p:nvPr>
            <p:ph type="sldNum" sz="quarter" idx="12"/>
          </p:nvPr>
        </p:nvSpPr>
        <p:spPr/>
        <p:txBody>
          <a:bodyPr/>
          <a:lstStyle/>
          <a:p>
            <a:fld id="{0530B498-C689-4599-93E2-4FCD09F78740}" type="slidenum">
              <a:rPr lang="es-ES" smtClean="0"/>
              <a:t>42</a:t>
            </a:fld>
            <a:endParaRPr lang="es-ES"/>
          </a:p>
        </p:txBody>
      </p:sp>
    </p:spTree>
    <p:extLst>
      <p:ext uri="{BB962C8B-B14F-4D97-AF65-F5344CB8AC3E}">
        <p14:creationId xmlns:p14="http://schemas.microsoft.com/office/powerpoint/2010/main" val="409491336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D7A30E9-618D-7332-3858-7557A830FBF3}"/>
              </a:ext>
            </a:extLst>
          </p:cNvPr>
          <p:cNvSpPr>
            <a:spLocks noGrp="1"/>
          </p:cNvSpPr>
          <p:nvPr>
            <p:ph type="title"/>
          </p:nvPr>
        </p:nvSpPr>
        <p:spPr/>
        <p:txBody>
          <a:bodyPr/>
          <a:lstStyle/>
          <a:p>
            <a:endParaRPr lang="es-ES"/>
          </a:p>
        </p:txBody>
      </p:sp>
      <p:sp>
        <p:nvSpPr>
          <p:cNvPr id="4" name="Título 3">
            <a:extLst>
              <a:ext uri="{FF2B5EF4-FFF2-40B4-BE49-F238E27FC236}">
                <a16:creationId xmlns:a16="http://schemas.microsoft.com/office/drawing/2014/main" id="{CA8FE7D6-59BF-AAB2-6788-D8CAF49BE022}"/>
              </a:ext>
            </a:extLst>
          </p:cNvPr>
          <p:cNvSpPr txBox="1">
            <a:spLocks/>
          </p:cNvSpPr>
          <p:nvPr/>
        </p:nvSpPr>
        <p:spPr>
          <a:xfrm>
            <a:off x="0" y="0"/>
            <a:ext cx="12192000" cy="1325563"/>
          </a:xfrm>
          <a:prstGeom prst="rect">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marL="0" indent="0" algn="ctr">
              <a:buNone/>
            </a:pPr>
            <a:r>
              <a:rPr lang="es-ES" sz="4800" b="1" dirty="0"/>
              <a:t>Archivo CSS(opción recomendada)</a:t>
            </a:r>
          </a:p>
        </p:txBody>
      </p:sp>
      <p:pic>
        <p:nvPicPr>
          <p:cNvPr id="15" name="Marcador de contenido 14">
            <a:extLst>
              <a:ext uri="{FF2B5EF4-FFF2-40B4-BE49-F238E27FC236}">
                <a16:creationId xmlns:a16="http://schemas.microsoft.com/office/drawing/2014/main" id="{1ECE3691-56CB-20DC-8572-20EF4ADD6D8E}"/>
              </a:ext>
            </a:extLst>
          </p:cNvPr>
          <p:cNvPicPr>
            <a:picLocks noGrp="1" noChangeAspect="1"/>
          </p:cNvPicPr>
          <p:nvPr>
            <p:ph idx="1"/>
          </p:nvPr>
        </p:nvPicPr>
        <p:blipFill>
          <a:blip r:embed="rId3"/>
          <a:stretch>
            <a:fillRect/>
          </a:stretch>
        </p:blipFill>
        <p:spPr>
          <a:xfrm>
            <a:off x="838200" y="1656556"/>
            <a:ext cx="7019925" cy="2400300"/>
          </a:xfrm>
        </p:spPr>
      </p:pic>
      <p:sp>
        <p:nvSpPr>
          <p:cNvPr id="11" name="CuadroTexto 10">
            <a:extLst>
              <a:ext uri="{FF2B5EF4-FFF2-40B4-BE49-F238E27FC236}">
                <a16:creationId xmlns:a16="http://schemas.microsoft.com/office/drawing/2014/main" id="{D392A42B-3ACC-B011-F659-C4CD483A9360}"/>
              </a:ext>
            </a:extLst>
          </p:cNvPr>
          <p:cNvSpPr txBox="1"/>
          <p:nvPr/>
        </p:nvSpPr>
        <p:spPr>
          <a:xfrm>
            <a:off x="7611941" y="4735827"/>
            <a:ext cx="4003430" cy="954107"/>
          </a:xfrm>
          <a:prstGeom prst="rect">
            <a:avLst/>
          </a:prstGeom>
          <a:noFill/>
        </p:spPr>
        <p:txBody>
          <a:bodyPr wrap="square" rtlCol="0">
            <a:spAutoFit/>
          </a:bodyPr>
          <a:lstStyle/>
          <a:p>
            <a:r>
              <a:rPr lang="en-CA" sz="2800" dirty="0" err="1"/>
              <a:t>Vinculamos</a:t>
            </a:r>
            <a:r>
              <a:rPr lang="en-CA" sz="2800" dirty="0"/>
              <a:t> </a:t>
            </a:r>
            <a:r>
              <a:rPr lang="en-CA" sz="2800" dirty="0" err="1"/>
              <a:t>el</a:t>
            </a:r>
            <a:r>
              <a:rPr lang="en-CA" sz="2800" dirty="0"/>
              <a:t> </a:t>
            </a:r>
            <a:r>
              <a:rPr lang="en-CA" sz="2800" dirty="0" err="1"/>
              <a:t>archivo</a:t>
            </a:r>
            <a:r>
              <a:rPr lang="en-CA" sz="2800" dirty="0"/>
              <a:t> </a:t>
            </a:r>
            <a:r>
              <a:rPr lang="en-CA" sz="2800" dirty="0" err="1"/>
              <a:t>Css</a:t>
            </a:r>
            <a:r>
              <a:rPr lang="en-CA" sz="2800" dirty="0"/>
              <a:t> al HTML</a:t>
            </a:r>
            <a:endParaRPr lang="es-ES" sz="2800" dirty="0"/>
          </a:p>
        </p:txBody>
      </p:sp>
      <p:sp>
        <p:nvSpPr>
          <p:cNvPr id="16" name="CuadroTexto 15">
            <a:extLst>
              <a:ext uri="{FF2B5EF4-FFF2-40B4-BE49-F238E27FC236}">
                <a16:creationId xmlns:a16="http://schemas.microsoft.com/office/drawing/2014/main" id="{C26C822C-6444-3931-1737-323542506872}"/>
              </a:ext>
            </a:extLst>
          </p:cNvPr>
          <p:cNvSpPr txBox="1"/>
          <p:nvPr/>
        </p:nvSpPr>
        <p:spPr>
          <a:xfrm>
            <a:off x="8188570" y="2004534"/>
            <a:ext cx="4003430" cy="954107"/>
          </a:xfrm>
          <a:prstGeom prst="rect">
            <a:avLst/>
          </a:prstGeom>
          <a:noFill/>
        </p:spPr>
        <p:txBody>
          <a:bodyPr wrap="square" rtlCol="0">
            <a:spAutoFit/>
          </a:bodyPr>
          <a:lstStyle/>
          <a:p>
            <a:r>
              <a:rPr lang="en-CA" sz="2800" dirty="0" err="1"/>
              <a:t>Creamos</a:t>
            </a:r>
            <a:r>
              <a:rPr lang="en-CA" sz="2800" dirty="0"/>
              <a:t> </a:t>
            </a:r>
            <a:r>
              <a:rPr lang="en-CA" sz="2800" dirty="0" err="1"/>
              <a:t>el</a:t>
            </a:r>
            <a:r>
              <a:rPr lang="en-CA" sz="2800" dirty="0"/>
              <a:t> </a:t>
            </a:r>
            <a:r>
              <a:rPr lang="en-CA" sz="2800" dirty="0" err="1"/>
              <a:t>archivo</a:t>
            </a:r>
            <a:r>
              <a:rPr lang="en-CA" sz="2800" dirty="0"/>
              <a:t> “styles.css”</a:t>
            </a:r>
            <a:endParaRPr lang="es-ES" sz="2800" dirty="0"/>
          </a:p>
        </p:txBody>
      </p:sp>
      <p:pic>
        <p:nvPicPr>
          <p:cNvPr id="18" name="Imagen 17">
            <a:extLst>
              <a:ext uri="{FF2B5EF4-FFF2-40B4-BE49-F238E27FC236}">
                <a16:creationId xmlns:a16="http://schemas.microsoft.com/office/drawing/2014/main" id="{1CEC5F01-A0D3-14ED-0EC0-AB238E5B02C4}"/>
              </a:ext>
            </a:extLst>
          </p:cNvPr>
          <p:cNvPicPr>
            <a:picLocks noChangeAspect="1"/>
          </p:cNvPicPr>
          <p:nvPr/>
        </p:nvPicPr>
        <p:blipFill>
          <a:blip r:embed="rId4"/>
          <a:stretch>
            <a:fillRect/>
          </a:stretch>
        </p:blipFill>
        <p:spPr>
          <a:xfrm>
            <a:off x="916598" y="4406770"/>
            <a:ext cx="6037385" cy="1612219"/>
          </a:xfrm>
          <a:prstGeom prst="rect">
            <a:avLst/>
          </a:prstGeom>
        </p:spPr>
      </p:pic>
      <p:sp>
        <p:nvSpPr>
          <p:cNvPr id="5" name="Marcador de número de diapositiva 4">
            <a:extLst>
              <a:ext uri="{FF2B5EF4-FFF2-40B4-BE49-F238E27FC236}">
                <a16:creationId xmlns:a16="http://schemas.microsoft.com/office/drawing/2014/main" id="{450C38CE-89F7-10CF-7AEF-A2563E212E6E}"/>
              </a:ext>
            </a:extLst>
          </p:cNvPr>
          <p:cNvSpPr>
            <a:spLocks noGrp="1"/>
          </p:cNvSpPr>
          <p:nvPr>
            <p:ph type="sldNum" sz="quarter" idx="12"/>
          </p:nvPr>
        </p:nvSpPr>
        <p:spPr/>
        <p:txBody>
          <a:bodyPr/>
          <a:lstStyle/>
          <a:p>
            <a:fld id="{0530B498-C689-4599-93E2-4FCD09F78740}" type="slidenum">
              <a:rPr lang="es-ES" smtClean="0"/>
              <a:t>43</a:t>
            </a:fld>
            <a:endParaRPr lang="es-ES"/>
          </a:p>
        </p:txBody>
      </p:sp>
    </p:spTree>
    <p:extLst>
      <p:ext uri="{BB962C8B-B14F-4D97-AF65-F5344CB8AC3E}">
        <p14:creationId xmlns:p14="http://schemas.microsoft.com/office/powerpoint/2010/main" val="94386032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20CDF63-91C1-E868-96EB-EDB377312EAA}"/>
              </a:ext>
            </a:extLst>
          </p:cNvPr>
          <p:cNvSpPr>
            <a:spLocks noGrp="1"/>
          </p:cNvSpPr>
          <p:nvPr>
            <p:ph type="title"/>
          </p:nvPr>
        </p:nvSpPr>
        <p:spPr/>
        <p:txBody>
          <a:bodyPr/>
          <a:lstStyle/>
          <a:p>
            <a:endParaRPr lang="es-ES"/>
          </a:p>
        </p:txBody>
      </p:sp>
      <p:sp>
        <p:nvSpPr>
          <p:cNvPr id="3" name="Marcador de contenido 2">
            <a:extLst>
              <a:ext uri="{FF2B5EF4-FFF2-40B4-BE49-F238E27FC236}">
                <a16:creationId xmlns:a16="http://schemas.microsoft.com/office/drawing/2014/main" id="{83A890A7-AEC1-5492-CE8E-DF38831F3F20}"/>
              </a:ext>
            </a:extLst>
          </p:cNvPr>
          <p:cNvSpPr>
            <a:spLocks noGrp="1"/>
          </p:cNvSpPr>
          <p:nvPr>
            <p:ph idx="1"/>
          </p:nvPr>
        </p:nvSpPr>
        <p:spPr/>
        <p:txBody>
          <a:bodyPr>
            <a:normAutofit lnSpcReduction="10000"/>
          </a:bodyPr>
          <a:lstStyle/>
          <a:p>
            <a:pPr marL="0" indent="0" algn="just">
              <a:lnSpc>
                <a:spcPct val="110000"/>
              </a:lnSpc>
              <a:buNone/>
            </a:pPr>
            <a:r>
              <a:rPr lang="es-ES" sz="3200" dirty="0"/>
              <a:t>Nos permiten seleccionar distintos tipos de elementos basados en distintos criterios.</a:t>
            </a:r>
          </a:p>
          <a:p>
            <a:pPr marL="0" indent="0" algn="just">
              <a:buNone/>
            </a:pPr>
            <a:endParaRPr lang="es-ES" sz="3200" dirty="0"/>
          </a:p>
          <a:p>
            <a:pPr marL="0" indent="0">
              <a:buNone/>
            </a:pPr>
            <a:r>
              <a:rPr lang="es-ES" sz="3200" dirty="0"/>
              <a:t>Los selectores más comunes son:</a:t>
            </a:r>
          </a:p>
          <a:p>
            <a:pPr marL="514350" indent="-514350">
              <a:buFont typeface="+mj-lt"/>
              <a:buAutoNum type="arabicPeriod"/>
            </a:pPr>
            <a:r>
              <a:rPr lang="es-ES" sz="3200" dirty="0"/>
              <a:t>Selector de tipo</a:t>
            </a:r>
          </a:p>
          <a:p>
            <a:pPr marL="514350" indent="-514350">
              <a:buFont typeface="+mj-lt"/>
              <a:buAutoNum type="arabicPeriod"/>
            </a:pPr>
            <a:r>
              <a:rPr lang="es-ES" sz="3200" dirty="0"/>
              <a:t>Selector de clase</a:t>
            </a:r>
          </a:p>
          <a:p>
            <a:pPr marL="514350" indent="-514350">
              <a:buFont typeface="+mj-lt"/>
              <a:buAutoNum type="arabicPeriod"/>
            </a:pPr>
            <a:r>
              <a:rPr lang="es-ES" sz="3200" dirty="0"/>
              <a:t>Selector de id</a:t>
            </a:r>
            <a:br>
              <a:rPr lang="es-ES" sz="3200" dirty="0"/>
            </a:br>
            <a:r>
              <a:rPr lang="es-ES" sz="3200" dirty="0"/>
              <a:t> </a:t>
            </a:r>
          </a:p>
        </p:txBody>
      </p:sp>
      <p:sp>
        <p:nvSpPr>
          <p:cNvPr id="4" name="Título 3">
            <a:extLst>
              <a:ext uri="{FF2B5EF4-FFF2-40B4-BE49-F238E27FC236}">
                <a16:creationId xmlns:a16="http://schemas.microsoft.com/office/drawing/2014/main" id="{B1C1DB25-D4BB-49B8-9E03-E3C0F629FDF6}"/>
              </a:ext>
            </a:extLst>
          </p:cNvPr>
          <p:cNvSpPr txBox="1">
            <a:spLocks/>
          </p:cNvSpPr>
          <p:nvPr/>
        </p:nvSpPr>
        <p:spPr>
          <a:xfrm>
            <a:off x="0" y="0"/>
            <a:ext cx="12192000" cy="1325563"/>
          </a:xfrm>
          <a:prstGeom prst="rect">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marL="0" indent="0" algn="ctr">
              <a:buNone/>
            </a:pPr>
            <a:r>
              <a:rPr lang="es-ES" sz="4800" b="1" dirty="0"/>
              <a:t>Selectores en CSS</a:t>
            </a:r>
          </a:p>
        </p:txBody>
      </p:sp>
      <p:sp>
        <p:nvSpPr>
          <p:cNvPr id="6" name="Marcador de número de diapositiva 5">
            <a:extLst>
              <a:ext uri="{FF2B5EF4-FFF2-40B4-BE49-F238E27FC236}">
                <a16:creationId xmlns:a16="http://schemas.microsoft.com/office/drawing/2014/main" id="{B5A89F98-1A15-0E93-F8B2-F306DFEDB519}"/>
              </a:ext>
            </a:extLst>
          </p:cNvPr>
          <p:cNvSpPr>
            <a:spLocks noGrp="1"/>
          </p:cNvSpPr>
          <p:nvPr>
            <p:ph type="sldNum" sz="quarter" idx="12"/>
          </p:nvPr>
        </p:nvSpPr>
        <p:spPr/>
        <p:txBody>
          <a:bodyPr/>
          <a:lstStyle/>
          <a:p>
            <a:fld id="{0530B498-C689-4599-93E2-4FCD09F78740}" type="slidenum">
              <a:rPr lang="es-ES" smtClean="0"/>
              <a:t>44</a:t>
            </a:fld>
            <a:endParaRPr lang="es-ES"/>
          </a:p>
        </p:txBody>
      </p:sp>
    </p:spTree>
    <p:extLst>
      <p:ext uri="{BB962C8B-B14F-4D97-AF65-F5344CB8AC3E}">
        <p14:creationId xmlns:p14="http://schemas.microsoft.com/office/powerpoint/2010/main" val="274379135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3C9BDD16-ACD3-1386-2C8B-FE1E8F3D6737}"/>
              </a:ext>
            </a:extLst>
          </p:cNvPr>
          <p:cNvSpPr>
            <a:spLocks noGrp="1"/>
          </p:cNvSpPr>
          <p:nvPr>
            <p:ph idx="1"/>
          </p:nvPr>
        </p:nvSpPr>
        <p:spPr/>
        <p:txBody>
          <a:bodyPr/>
          <a:lstStyle/>
          <a:p>
            <a:r>
              <a:rPr lang="es-ES" dirty="0"/>
              <a:t>Nos permite seleccionar todos los elementos de un tipo específico. </a:t>
            </a:r>
          </a:p>
          <a:p>
            <a:pPr marL="0" indent="0">
              <a:buNone/>
            </a:pPr>
            <a:endParaRPr lang="es-ES" dirty="0"/>
          </a:p>
          <a:p>
            <a:pPr marL="0" indent="0">
              <a:buNone/>
            </a:pPr>
            <a:endParaRPr lang="es-ES" dirty="0"/>
          </a:p>
        </p:txBody>
      </p:sp>
      <p:sp>
        <p:nvSpPr>
          <p:cNvPr id="4" name="Título 3">
            <a:extLst>
              <a:ext uri="{FF2B5EF4-FFF2-40B4-BE49-F238E27FC236}">
                <a16:creationId xmlns:a16="http://schemas.microsoft.com/office/drawing/2014/main" id="{2D800537-9C81-2241-9946-1CB7ACB58591}"/>
              </a:ext>
            </a:extLst>
          </p:cNvPr>
          <p:cNvSpPr txBox="1">
            <a:spLocks noGrp="1"/>
          </p:cNvSpPr>
          <p:nvPr>
            <p:ph type="title"/>
          </p:nvPr>
        </p:nvSpPr>
        <p:spPr>
          <a:xfrm>
            <a:off x="0" y="18255"/>
            <a:ext cx="12192000" cy="1325563"/>
          </a:xfrm>
          <a:prstGeom prst="rect">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marL="0" indent="0" algn="ctr">
              <a:buNone/>
            </a:pPr>
            <a:r>
              <a:rPr lang="es-ES" sz="4800" b="1" dirty="0"/>
              <a:t>Selector de tipo</a:t>
            </a:r>
          </a:p>
        </p:txBody>
      </p:sp>
      <p:pic>
        <p:nvPicPr>
          <p:cNvPr id="10" name="Imagen 9">
            <a:extLst>
              <a:ext uri="{FF2B5EF4-FFF2-40B4-BE49-F238E27FC236}">
                <a16:creationId xmlns:a16="http://schemas.microsoft.com/office/drawing/2014/main" id="{92F139AC-B6A0-DD87-9C0A-053DF2F0414C}"/>
              </a:ext>
            </a:extLst>
          </p:cNvPr>
          <p:cNvPicPr>
            <a:picLocks noChangeAspect="1"/>
          </p:cNvPicPr>
          <p:nvPr/>
        </p:nvPicPr>
        <p:blipFill>
          <a:blip r:embed="rId3"/>
          <a:stretch>
            <a:fillRect/>
          </a:stretch>
        </p:blipFill>
        <p:spPr>
          <a:xfrm>
            <a:off x="838200" y="2982057"/>
            <a:ext cx="2657475" cy="1228725"/>
          </a:xfrm>
          <a:prstGeom prst="rect">
            <a:avLst/>
          </a:prstGeom>
        </p:spPr>
      </p:pic>
      <p:pic>
        <p:nvPicPr>
          <p:cNvPr id="12" name="Imagen 11">
            <a:extLst>
              <a:ext uri="{FF2B5EF4-FFF2-40B4-BE49-F238E27FC236}">
                <a16:creationId xmlns:a16="http://schemas.microsoft.com/office/drawing/2014/main" id="{EC1AC1FC-5F06-6736-FFDB-7FB09B8920A8}"/>
              </a:ext>
            </a:extLst>
          </p:cNvPr>
          <p:cNvPicPr>
            <a:picLocks noChangeAspect="1"/>
          </p:cNvPicPr>
          <p:nvPr/>
        </p:nvPicPr>
        <p:blipFill>
          <a:blip r:embed="rId4"/>
          <a:stretch>
            <a:fillRect/>
          </a:stretch>
        </p:blipFill>
        <p:spPr>
          <a:xfrm>
            <a:off x="4067177" y="2982057"/>
            <a:ext cx="4629150" cy="2847975"/>
          </a:xfrm>
          <a:prstGeom prst="rect">
            <a:avLst/>
          </a:prstGeom>
        </p:spPr>
      </p:pic>
      <p:pic>
        <p:nvPicPr>
          <p:cNvPr id="14" name="Imagen 13">
            <a:extLst>
              <a:ext uri="{FF2B5EF4-FFF2-40B4-BE49-F238E27FC236}">
                <a16:creationId xmlns:a16="http://schemas.microsoft.com/office/drawing/2014/main" id="{38C9F672-911F-CB30-89F5-20056C637AC8}"/>
              </a:ext>
            </a:extLst>
          </p:cNvPr>
          <p:cNvPicPr>
            <a:picLocks noChangeAspect="1"/>
          </p:cNvPicPr>
          <p:nvPr/>
        </p:nvPicPr>
        <p:blipFill>
          <a:blip r:embed="rId5"/>
          <a:stretch>
            <a:fillRect/>
          </a:stretch>
        </p:blipFill>
        <p:spPr>
          <a:xfrm>
            <a:off x="9334502" y="2671763"/>
            <a:ext cx="2590800" cy="3505200"/>
          </a:xfrm>
          <a:prstGeom prst="rect">
            <a:avLst/>
          </a:prstGeom>
          <a:ln>
            <a:solidFill>
              <a:schemeClr val="accent1">
                <a:shade val="15000"/>
              </a:schemeClr>
            </a:solidFill>
          </a:ln>
        </p:spPr>
      </p:pic>
      <p:sp>
        <p:nvSpPr>
          <p:cNvPr id="15" name="CuadroTexto 14">
            <a:extLst>
              <a:ext uri="{FF2B5EF4-FFF2-40B4-BE49-F238E27FC236}">
                <a16:creationId xmlns:a16="http://schemas.microsoft.com/office/drawing/2014/main" id="{6C41D9A8-85B0-5ED3-5A5D-E30A4715F170}"/>
              </a:ext>
            </a:extLst>
          </p:cNvPr>
          <p:cNvSpPr txBox="1"/>
          <p:nvPr/>
        </p:nvSpPr>
        <p:spPr>
          <a:xfrm>
            <a:off x="886706" y="2516736"/>
            <a:ext cx="1240468" cy="369332"/>
          </a:xfrm>
          <a:prstGeom prst="rect">
            <a:avLst/>
          </a:prstGeom>
          <a:noFill/>
        </p:spPr>
        <p:txBody>
          <a:bodyPr wrap="none" rtlCol="0">
            <a:spAutoFit/>
          </a:bodyPr>
          <a:lstStyle/>
          <a:p>
            <a:r>
              <a:rPr lang="es-ES" b="1" dirty="0"/>
              <a:t>Archivo </a:t>
            </a:r>
            <a:r>
              <a:rPr lang="es-ES" b="1" dirty="0" err="1"/>
              <a:t>css</a:t>
            </a:r>
            <a:endParaRPr lang="es-ES" b="1" dirty="0"/>
          </a:p>
        </p:txBody>
      </p:sp>
      <p:sp>
        <p:nvSpPr>
          <p:cNvPr id="16" name="CuadroTexto 15">
            <a:extLst>
              <a:ext uri="{FF2B5EF4-FFF2-40B4-BE49-F238E27FC236}">
                <a16:creationId xmlns:a16="http://schemas.microsoft.com/office/drawing/2014/main" id="{C64FE20A-B298-22D0-51BC-1E4E934307BE}"/>
              </a:ext>
            </a:extLst>
          </p:cNvPr>
          <p:cNvSpPr txBox="1"/>
          <p:nvPr/>
        </p:nvSpPr>
        <p:spPr>
          <a:xfrm>
            <a:off x="4067177" y="2500250"/>
            <a:ext cx="1911549" cy="369332"/>
          </a:xfrm>
          <a:prstGeom prst="rect">
            <a:avLst/>
          </a:prstGeom>
          <a:noFill/>
        </p:spPr>
        <p:txBody>
          <a:bodyPr wrap="none" rtlCol="0">
            <a:spAutoFit/>
          </a:bodyPr>
          <a:lstStyle/>
          <a:p>
            <a:r>
              <a:rPr lang="es-ES" b="1" dirty="0"/>
              <a:t>Documento HTML</a:t>
            </a:r>
          </a:p>
        </p:txBody>
      </p:sp>
      <p:sp>
        <p:nvSpPr>
          <p:cNvPr id="5" name="Marcador de número de diapositiva 4">
            <a:extLst>
              <a:ext uri="{FF2B5EF4-FFF2-40B4-BE49-F238E27FC236}">
                <a16:creationId xmlns:a16="http://schemas.microsoft.com/office/drawing/2014/main" id="{DAD04285-6B2D-A2FF-9F4F-4296AEFBF58D}"/>
              </a:ext>
            </a:extLst>
          </p:cNvPr>
          <p:cNvSpPr>
            <a:spLocks noGrp="1"/>
          </p:cNvSpPr>
          <p:nvPr>
            <p:ph type="sldNum" sz="quarter" idx="12"/>
          </p:nvPr>
        </p:nvSpPr>
        <p:spPr/>
        <p:txBody>
          <a:bodyPr/>
          <a:lstStyle/>
          <a:p>
            <a:fld id="{0530B498-C689-4599-93E2-4FCD09F78740}" type="slidenum">
              <a:rPr lang="es-ES" smtClean="0"/>
              <a:t>45</a:t>
            </a:fld>
            <a:endParaRPr lang="es-ES"/>
          </a:p>
        </p:txBody>
      </p:sp>
    </p:spTree>
    <p:extLst>
      <p:ext uri="{BB962C8B-B14F-4D97-AF65-F5344CB8AC3E}">
        <p14:creationId xmlns:p14="http://schemas.microsoft.com/office/powerpoint/2010/main" val="352760307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2CCA7CB-57A7-C27D-A88D-2343645409F7}"/>
              </a:ext>
            </a:extLst>
          </p:cNvPr>
          <p:cNvSpPr>
            <a:spLocks noGrp="1"/>
          </p:cNvSpPr>
          <p:nvPr>
            <p:ph type="title"/>
          </p:nvPr>
        </p:nvSpPr>
        <p:spPr/>
        <p:txBody>
          <a:bodyPr/>
          <a:lstStyle/>
          <a:p>
            <a:endParaRPr lang="es-ES"/>
          </a:p>
        </p:txBody>
      </p:sp>
      <p:sp>
        <p:nvSpPr>
          <p:cNvPr id="3" name="Marcador de contenido 2">
            <a:extLst>
              <a:ext uri="{FF2B5EF4-FFF2-40B4-BE49-F238E27FC236}">
                <a16:creationId xmlns:a16="http://schemas.microsoft.com/office/drawing/2014/main" id="{AEE1DA67-F5D0-97D5-FED4-5AD4948BE840}"/>
              </a:ext>
            </a:extLst>
          </p:cNvPr>
          <p:cNvSpPr>
            <a:spLocks noGrp="1"/>
          </p:cNvSpPr>
          <p:nvPr>
            <p:ph idx="1"/>
          </p:nvPr>
        </p:nvSpPr>
        <p:spPr/>
        <p:txBody>
          <a:bodyPr/>
          <a:lstStyle/>
          <a:p>
            <a:pPr marL="0" indent="0" algn="just">
              <a:buNone/>
            </a:pPr>
            <a:r>
              <a:rPr lang="es-ES" dirty="0"/>
              <a:t> </a:t>
            </a:r>
          </a:p>
          <a:p>
            <a:pPr marL="0" indent="0" algn="just">
              <a:buNone/>
            </a:pPr>
            <a:endParaRPr lang="es-ES" dirty="0"/>
          </a:p>
        </p:txBody>
      </p:sp>
      <p:sp>
        <p:nvSpPr>
          <p:cNvPr id="4" name="Título 3">
            <a:extLst>
              <a:ext uri="{FF2B5EF4-FFF2-40B4-BE49-F238E27FC236}">
                <a16:creationId xmlns:a16="http://schemas.microsoft.com/office/drawing/2014/main" id="{4A61D52C-C7D9-766B-BA6E-BD6A65285C51}"/>
              </a:ext>
            </a:extLst>
          </p:cNvPr>
          <p:cNvSpPr txBox="1">
            <a:spLocks/>
          </p:cNvSpPr>
          <p:nvPr/>
        </p:nvSpPr>
        <p:spPr>
          <a:xfrm>
            <a:off x="0" y="18255"/>
            <a:ext cx="12192000" cy="1325563"/>
          </a:xfrm>
          <a:prstGeom prst="rect">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marL="0" indent="0" algn="ctr">
              <a:buNone/>
            </a:pPr>
            <a:r>
              <a:rPr lang="es-ES" sz="4800" b="1" dirty="0"/>
              <a:t>Selector de id</a:t>
            </a:r>
          </a:p>
        </p:txBody>
      </p:sp>
      <p:pic>
        <p:nvPicPr>
          <p:cNvPr id="9" name="Imagen 8">
            <a:extLst>
              <a:ext uri="{FF2B5EF4-FFF2-40B4-BE49-F238E27FC236}">
                <a16:creationId xmlns:a16="http://schemas.microsoft.com/office/drawing/2014/main" id="{5B1E57D0-4CAA-9A06-5F86-8AC15837D99D}"/>
              </a:ext>
            </a:extLst>
          </p:cNvPr>
          <p:cNvPicPr>
            <a:picLocks noChangeAspect="1"/>
          </p:cNvPicPr>
          <p:nvPr/>
        </p:nvPicPr>
        <p:blipFill>
          <a:blip r:embed="rId3"/>
          <a:stretch>
            <a:fillRect/>
          </a:stretch>
        </p:blipFill>
        <p:spPr>
          <a:xfrm>
            <a:off x="576263" y="2425576"/>
            <a:ext cx="2552700" cy="1971675"/>
          </a:xfrm>
          <a:prstGeom prst="rect">
            <a:avLst/>
          </a:prstGeom>
        </p:spPr>
      </p:pic>
      <p:pic>
        <p:nvPicPr>
          <p:cNvPr id="11" name="Imagen 10">
            <a:extLst>
              <a:ext uri="{FF2B5EF4-FFF2-40B4-BE49-F238E27FC236}">
                <a16:creationId xmlns:a16="http://schemas.microsoft.com/office/drawing/2014/main" id="{5BAECB2C-DB88-6B71-2487-FA33031F38A3}"/>
              </a:ext>
            </a:extLst>
          </p:cNvPr>
          <p:cNvPicPr>
            <a:picLocks noChangeAspect="1"/>
          </p:cNvPicPr>
          <p:nvPr/>
        </p:nvPicPr>
        <p:blipFill>
          <a:blip r:embed="rId4"/>
          <a:stretch>
            <a:fillRect/>
          </a:stretch>
        </p:blipFill>
        <p:spPr>
          <a:xfrm>
            <a:off x="3886200" y="2443162"/>
            <a:ext cx="4419600" cy="2990850"/>
          </a:xfrm>
          <a:prstGeom prst="rect">
            <a:avLst/>
          </a:prstGeom>
        </p:spPr>
      </p:pic>
      <p:sp>
        <p:nvSpPr>
          <p:cNvPr id="14" name="CuadroTexto 13">
            <a:extLst>
              <a:ext uri="{FF2B5EF4-FFF2-40B4-BE49-F238E27FC236}">
                <a16:creationId xmlns:a16="http://schemas.microsoft.com/office/drawing/2014/main" id="{8DD91DFA-6551-7772-FD51-8C591C993736}"/>
              </a:ext>
            </a:extLst>
          </p:cNvPr>
          <p:cNvSpPr txBox="1"/>
          <p:nvPr/>
        </p:nvSpPr>
        <p:spPr>
          <a:xfrm>
            <a:off x="838200" y="1940935"/>
            <a:ext cx="1301382" cy="369332"/>
          </a:xfrm>
          <a:prstGeom prst="rect">
            <a:avLst/>
          </a:prstGeom>
          <a:noFill/>
        </p:spPr>
        <p:txBody>
          <a:bodyPr wrap="none" rtlCol="0">
            <a:spAutoFit/>
          </a:bodyPr>
          <a:lstStyle/>
          <a:p>
            <a:r>
              <a:rPr lang="es-ES" b="1" dirty="0"/>
              <a:t>Archivo .</a:t>
            </a:r>
            <a:r>
              <a:rPr lang="es-ES" b="1" dirty="0" err="1"/>
              <a:t>css</a:t>
            </a:r>
            <a:endParaRPr lang="es-ES" b="1" dirty="0"/>
          </a:p>
        </p:txBody>
      </p:sp>
      <p:sp>
        <p:nvSpPr>
          <p:cNvPr id="15" name="CuadroTexto 14">
            <a:extLst>
              <a:ext uri="{FF2B5EF4-FFF2-40B4-BE49-F238E27FC236}">
                <a16:creationId xmlns:a16="http://schemas.microsoft.com/office/drawing/2014/main" id="{362AC3D1-F1E7-1BFB-B84E-11BAA4E15EF8}"/>
              </a:ext>
            </a:extLst>
          </p:cNvPr>
          <p:cNvSpPr txBox="1"/>
          <p:nvPr/>
        </p:nvSpPr>
        <p:spPr>
          <a:xfrm>
            <a:off x="3886200" y="1877497"/>
            <a:ext cx="1911549" cy="369332"/>
          </a:xfrm>
          <a:prstGeom prst="rect">
            <a:avLst/>
          </a:prstGeom>
          <a:noFill/>
        </p:spPr>
        <p:txBody>
          <a:bodyPr wrap="none" rtlCol="0">
            <a:spAutoFit/>
          </a:bodyPr>
          <a:lstStyle/>
          <a:p>
            <a:r>
              <a:rPr lang="es-ES" b="1" dirty="0"/>
              <a:t>Documento HTML</a:t>
            </a:r>
          </a:p>
        </p:txBody>
      </p:sp>
      <p:pic>
        <p:nvPicPr>
          <p:cNvPr id="17" name="Imagen 16">
            <a:extLst>
              <a:ext uri="{FF2B5EF4-FFF2-40B4-BE49-F238E27FC236}">
                <a16:creationId xmlns:a16="http://schemas.microsoft.com/office/drawing/2014/main" id="{113F38A1-C8A7-7737-88AE-7BC32D94C32F}"/>
              </a:ext>
            </a:extLst>
          </p:cNvPr>
          <p:cNvPicPr>
            <a:picLocks noChangeAspect="1"/>
          </p:cNvPicPr>
          <p:nvPr/>
        </p:nvPicPr>
        <p:blipFill>
          <a:blip r:embed="rId5"/>
          <a:stretch>
            <a:fillRect/>
          </a:stretch>
        </p:blipFill>
        <p:spPr>
          <a:xfrm>
            <a:off x="8801100" y="2125601"/>
            <a:ext cx="2552700" cy="3495675"/>
          </a:xfrm>
          <a:prstGeom prst="rect">
            <a:avLst/>
          </a:prstGeom>
          <a:ln>
            <a:solidFill>
              <a:schemeClr val="accent1">
                <a:shade val="15000"/>
              </a:schemeClr>
            </a:solidFill>
          </a:ln>
        </p:spPr>
      </p:pic>
      <p:sp>
        <p:nvSpPr>
          <p:cNvPr id="6" name="Marcador de número de diapositiva 5">
            <a:extLst>
              <a:ext uri="{FF2B5EF4-FFF2-40B4-BE49-F238E27FC236}">
                <a16:creationId xmlns:a16="http://schemas.microsoft.com/office/drawing/2014/main" id="{90BF1100-D107-4781-52D7-B86F449E8310}"/>
              </a:ext>
            </a:extLst>
          </p:cNvPr>
          <p:cNvSpPr>
            <a:spLocks noGrp="1"/>
          </p:cNvSpPr>
          <p:nvPr>
            <p:ph type="sldNum" sz="quarter" idx="12"/>
          </p:nvPr>
        </p:nvSpPr>
        <p:spPr/>
        <p:txBody>
          <a:bodyPr/>
          <a:lstStyle/>
          <a:p>
            <a:fld id="{0530B498-C689-4599-93E2-4FCD09F78740}" type="slidenum">
              <a:rPr lang="es-ES" smtClean="0"/>
              <a:t>46</a:t>
            </a:fld>
            <a:endParaRPr lang="es-ES"/>
          </a:p>
        </p:txBody>
      </p:sp>
    </p:spTree>
    <p:extLst>
      <p:ext uri="{BB962C8B-B14F-4D97-AF65-F5344CB8AC3E}">
        <p14:creationId xmlns:p14="http://schemas.microsoft.com/office/powerpoint/2010/main" val="44763581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CC13C34E-B156-6D3C-56A7-6D69E5F7F51B}"/>
              </a:ext>
            </a:extLst>
          </p:cNvPr>
          <p:cNvSpPr>
            <a:spLocks noGrp="1"/>
          </p:cNvSpPr>
          <p:nvPr>
            <p:ph idx="1"/>
          </p:nvPr>
        </p:nvSpPr>
        <p:spPr/>
        <p:txBody>
          <a:bodyPr/>
          <a:lstStyle/>
          <a:p>
            <a:pPr marL="0" indent="0" algn="just">
              <a:buNone/>
            </a:pPr>
            <a:endParaRPr lang="es-ES" dirty="0"/>
          </a:p>
        </p:txBody>
      </p:sp>
      <p:sp>
        <p:nvSpPr>
          <p:cNvPr id="4" name="Título 3">
            <a:extLst>
              <a:ext uri="{FF2B5EF4-FFF2-40B4-BE49-F238E27FC236}">
                <a16:creationId xmlns:a16="http://schemas.microsoft.com/office/drawing/2014/main" id="{B05AAEDA-3F26-46C5-6D5A-E74D9366CE69}"/>
              </a:ext>
            </a:extLst>
          </p:cNvPr>
          <p:cNvSpPr txBox="1">
            <a:spLocks noGrp="1"/>
          </p:cNvSpPr>
          <p:nvPr>
            <p:ph type="title"/>
          </p:nvPr>
        </p:nvSpPr>
        <p:spPr>
          <a:xfrm>
            <a:off x="0" y="0"/>
            <a:ext cx="12192000" cy="1325563"/>
          </a:xfrm>
          <a:prstGeom prst="rect">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marL="0" indent="0" algn="ctr">
              <a:buNone/>
            </a:pPr>
            <a:r>
              <a:rPr lang="en-CA" sz="4800" b="1" dirty="0"/>
              <a:t>S</a:t>
            </a:r>
            <a:r>
              <a:rPr lang="es-ES" sz="4800" b="1" dirty="0"/>
              <a:t>elector de clase</a:t>
            </a:r>
          </a:p>
        </p:txBody>
      </p:sp>
      <p:pic>
        <p:nvPicPr>
          <p:cNvPr id="6" name="Imagen 5">
            <a:extLst>
              <a:ext uri="{FF2B5EF4-FFF2-40B4-BE49-F238E27FC236}">
                <a16:creationId xmlns:a16="http://schemas.microsoft.com/office/drawing/2014/main" id="{D541770B-9564-C339-60D2-144E96CEB9BB}"/>
              </a:ext>
            </a:extLst>
          </p:cNvPr>
          <p:cNvPicPr>
            <a:picLocks noChangeAspect="1"/>
          </p:cNvPicPr>
          <p:nvPr/>
        </p:nvPicPr>
        <p:blipFill>
          <a:blip r:embed="rId3"/>
          <a:stretch>
            <a:fillRect/>
          </a:stretch>
        </p:blipFill>
        <p:spPr>
          <a:xfrm>
            <a:off x="790575" y="2886068"/>
            <a:ext cx="2590800" cy="2819400"/>
          </a:xfrm>
          <a:prstGeom prst="rect">
            <a:avLst/>
          </a:prstGeom>
        </p:spPr>
      </p:pic>
      <p:pic>
        <p:nvPicPr>
          <p:cNvPr id="10" name="Imagen 9">
            <a:extLst>
              <a:ext uri="{FF2B5EF4-FFF2-40B4-BE49-F238E27FC236}">
                <a16:creationId xmlns:a16="http://schemas.microsoft.com/office/drawing/2014/main" id="{802C3E0C-16B4-3533-848B-308A5CB8F3E9}"/>
              </a:ext>
            </a:extLst>
          </p:cNvPr>
          <p:cNvPicPr>
            <a:picLocks noChangeAspect="1"/>
          </p:cNvPicPr>
          <p:nvPr/>
        </p:nvPicPr>
        <p:blipFill>
          <a:blip r:embed="rId4"/>
          <a:stretch>
            <a:fillRect/>
          </a:stretch>
        </p:blipFill>
        <p:spPr>
          <a:xfrm>
            <a:off x="8729297" y="2258219"/>
            <a:ext cx="2543175" cy="3486150"/>
          </a:xfrm>
          <a:prstGeom prst="rect">
            <a:avLst/>
          </a:prstGeom>
          <a:ln>
            <a:solidFill>
              <a:schemeClr val="accent1">
                <a:shade val="15000"/>
              </a:schemeClr>
            </a:solidFill>
          </a:ln>
        </p:spPr>
      </p:pic>
      <p:sp>
        <p:nvSpPr>
          <p:cNvPr id="11" name="CuadroTexto 10">
            <a:extLst>
              <a:ext uri="{FF2B5EF4-FFF2-40B4-BE49-F238E27FC236}">
                <a16:creationId xmlns:a16="http://schemas.microsoft.com/office/drawing/2014/main" id="{29FC8101-A2E3-B427-2C08-856234640D0E}"/>
              </a:ext>
            </a:extLst>
          </p:cNvPr>
          <p:cNvSpPr txBox="1"/>
          <p:nvPr/>
        </p:nvSpPr>
        <p:spPr>
          <a:xfrm>
            <a:off x="919528" y="2169322"/>
            <a:ext cx="1240468" cy="369332"/>
          </a:xfrm>
          <a:prstGeom prst="rect">
            <a:avLst/>
          </a:prstGeom>
          <a:noFill/>
        </p:spPr>
        <p:txBody>
          <a:bodyPr wrap="none" rtlCol="0">
            <a:spAutoFit/>
          </a:bodyPr>
          <a:lstStyle/>
          <a:p>
            <a:r>
              <a:rPr lang="es-ES" b="1" dirty="0"/>
              <a:t>Archivo </a:t>
            </a:r>
            <a:r>
              <a:rPr lang="es-ES" b="1" dirty="0" err="1"/>
              <a:t>css</a:t>
            </a:r>
            <a:endParaRPr lang="es-ES" b="1" dirty="0"/>
          </a:p>
        </p:txBody>
      </p:sp>
      <p:sp>
        <p:nvSpPr>
          <p:cNvPr id="12" name="CuadroTexto 11">
            <a:extLst>
              <a:ext uri="{FF2B5EF4-FFF2-40B4-BE49-F238E27FC236}">
                <a16:creationId xmlns:a16="http://schemas.microsoft.com/office/drawing/2014/main" id="{0DB28025-D193-A705-F8AE-4F9D4A657889}"/>
              </a:ext>
            </a:extLst>
          </p:cNvPr>
          <p:cNvSpPr txBox="1"/>
          <p:nvPr/>
        </p:nvSpPr>
        <p:spPr>
          <a:xfrm>
            <a:off x="4184450" y="2176280"/>
            <a:ext cx="1911549" cy="369332"/>
          </a:xfrm>
          <a:prstGeom prst="rect">
            <a:avLst/>
          </a:prstGeom>
          <a:noFill/>
        </p:spPr>
        <p:txBody>
          <a:bodyPr wrap="none" rtlCol="0">
            <a:spAutoFit/>
          </a:bodyPr>
          <a:lstStyle/>
          <a:p>
            <a:r>
              <a:rPr lang="es-ES" b="1" dirty="0"/>
              <a:t>Documento HTML</a:t>
            </a:r>
          </a:p>
        </p:txBody>
      </p:sp>
      <p:pic>
        <p:nvPicPr>
          <p:cNvPr id="14" name="Imagen 13">
            <a:extLst>
              <a:ext uri="{FF2B5EF4-FFF2-40B4-BE49-F238E27FC236}">
                <a16:creationId xmlns:a16="http://schemas.microsoft.com/office/drawing/2014/main" id="{81DFB8DC-1AE8-A8CA-CAEB-8BEB139F1AD1}"/>
              </a:ext>
            </a:extLst>
          </p:cNvPr>
          <p:cNvPicPr>
            <a:picLocks noChangeAspect="1"/>
          </p:cNvPicPr>
          <p:nvPr/>
        </p:nvPicPr>
        <p:blipFill>
          <a:blip r:embed="rId5"/>
          <a:stretch>
            <a:fillRect/>
          </a:stretch>
        </p:blipFill>
        <p:spPr>
          <a:xfrm>
            <a:off x="3781060" y="2545612"/>
            <a:ext cx="4467225" cy="3019425"/>
          </a:xfrm>
          <a:prstGeom prst="rect">
            <a:avLst/>
          </a:prstGeom>
        </p:spPr>
      </p:pic>
      <p:sp>
        <p:nvSpPr>
          <p:cNvPr id="5" name="Marcador de número de diapositiva 4">
            <a:extLst>
              <a:ext uri="{FF2B5EF4-FFF2-40B4-BE49-F238E27FC236}">
                <a16:creationId xmlns:a16="http://schemas.microsoft.com/office/drawing/2014/main" id="{C7473F02-1A2C-3F53-65F8-2D13F75F3386}"/>
              </a:ext>
            </a:extLst>
          </p:cNvPr>
          <p:cNvSpPr>
            <a:spLocks noGrp="1"/>
          </p:cNvSpPr>
          <p:nvPr>
            <p:ph type="sldNum" sz="quarter" idx="12"/>
          </p:nvPr>
        </p:nvSpPr>
        <p:spPr/>
        <p:txBody>
          <a:bodyPr/>
          <a:lstStyle/>
          <a:p>
            <a:fld id="{0530B498-C689-4599-93E2-4FCD09F78740}" type="slidenum">
              <a:rPr lang="es-ES" smtClean="0"/>
              <a:t>47</a:t>
            </a:fld>
            <a:endParaRPr lang="es-ES"/>
          </a:p>
        </p:txBody>
      </p:sp>
    </p:spTree>
    <p:extLst>
      <p:ext uri="{BB962C8B-B14F-4D97-AF65-F5344CB8AC3E}">
        <p14:creationId xmlns:p14="http://schemas.microsoft.com/office/powerpoint/2010/main" val="329128746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AE843F7-0792-7028-1B6E-AB1DF52D4DBE}"/>
              </a:ext>
            </a:extLst>
          </p:cNvPr>
          <p:cNvSpPr>
            <a:spLocks noGrp="1"/>
          </p:cNvSpPr>
          <p:nvPr>
            <p:ph type="title"/>
          </p:nvPr>
        </p:nvSpPr>
        <p:spPr/>
        <p:txBody>
          <a:bodyPr/>
          <a:lstStyle/>
          <a:p>
            <a:endParaRPr lang="es-ES" dirty="0"/>
          </a:p>
        </p:txBody>
      </p:sp>
      <p:sp>
        <p:nvSpPr>
          <p:cNvPr id="3" name="Marcador de contenido 2">
            <a:extLst>
              <a:ext uri="{FF2B5EF4-FFF2-40B4-BE49-F238E27FC236}">
                <a16:creationId xmlns:a16="http://schemas.microsoft.com/office/drawing/2014/main" id="{0D94700F-F590-D64E-06D7-06F3E0B66DA3}"/>
              </a:ext>
            </a:extLst>
          </p:cNvPr>
          <p:cNvSpPr>
            <a:spLocks noGrp="1"/>
          </p:cNvSpPr>
          <p:nvPr>
            <p:ph idx="1"/>
          </p:nvPr>
        </p:nvSpPr>
        <p:spPr/>
        <p:txBody>
          <a:bodyPr/>
          <a:lstStyle/>
          <a:p>
            <a:pPr marL="0" indent="0" algn="just">
              <a:buNone/>
              <a:tabLst>
                <a:tab pos="1620520" algn="l"/>
              </a:tabLst>
            </a:pPr>
            <a:r>
              <a:rPr lang="es-ES" kern="0" spc="5" dirty="0">
                <a:solidFill>
                  <a:srgbClr val="000000"/>
                </a:solidFill>
                <a:effectLst/>
                <a:ea typeface="Times New Roman" panose="02020603050405020304" pitchFamily="18" charset="0"/>
                <a:cs typeface="Arial" panose="020B0604020202020204" pitchFamily="34" charset="0"/>
              </a:rPr>
              <a:t>Se utiliza para seleccionar todos los elementos de la página. El siguiente ejemplo elimina el margen y el relleno de todos los elementos HTML:</a:t>
            </a:r>
            <a:endParaRPr lang="es-ES" kern="100" dirty="0">
              <a:effectLst/>
              <a:ea typeface="MS Gothic" panose="020B0609070205080204" pitchFamily="49" charset="-128"/>
              <a:cs typeface="MS Gothic" panose="020B0609070205080204" pitchFamily="49" charset="-128"/>
            </a:endParaRPr>
          </a:p>
          <a:p>
            <a:pPr marL="1160145" indent="0" algn="just">
              <a:buNone/>
              <a:tabLst>
                <a:tab pos="1620520" algn="l"/>
              </a:tabLst>
            </a:pPr>
            <a:r>
              <a:rPr lang="es-ES" kern="0" spc="5" dirty="0">
                <a:solidFill>
                  <a:srgbClr val="000000"/>
                </a:solidFill>
                <a:effectLst/>
                <a:ea typeface="Times New Roman" panose="02020603050405020304" pitchFamily="18" charset="0"/>
                <a:cs typeface="Arial" panose="020B0604020202020204" pitchFamily="34" charset="0"/>
              </a:rPr>
              <a:t> </a:t>
            </a:r>
            <a:endParaRPr lang="es-ES" kern="100" dirty="0">
              <a:effectLst/>
              <a:ea typeface="MS Gothic" panose="020B0609070205080204" pitchFamily="49" charset="-128"/>
              <a:cs typeface="MS Gothic" panose="020B0609070205080204" pitchFamily="49" charset="-128"/>
            </a:endParaRPr>
          </a:p>
          <a:p>
            <a:endParaRPr lang="es-ES" dirty="0"/>
          </a:p>
        </p:txBody>
      </p:sp>
      <p:sp>
        <p:nvSpPr>
          <p:cNvPr id="4" name="Título 3">
            <a:extLst>
              <a:ext uri="{FF2B5EF4-FFF2-40B4-BE49-F238E27FC236}">
                <a16:creationId xmlns:a16="http://schemas.microsoft.com/office/drawing/2014/main" id="{DAE3F4E2-9D0E-4AE5-EF33-9A002F37C57F}"/>
              </a:ext>
            </a:extLst>
          </p:cNvPr>
          <p:cNvSpPr txBox="1">
            <a:spLocks/>
          </p:cNvSpPr>
          <p:nvPr/>
        </p:nvSpPr>
        <p:spPr>
          <a:xfrm>
            <a:off x="0" y="0"/>
            <a:ext cx="12192000" cy="1325563"/>
          </a:xfrm>
          <a:prstGeom prst="rect">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s-ES" sz="4800" b="1" dirty="0"/>
              <a:t>Selector universal </a:t>
            </a:r>
          </a:p>
        </p:txBody>
      </p:sp>
      <p:pic>
        <p:nvPicPr>
          <p:cNvPr id="6" name="Imagen 5">
            <a:extLst>
              <a:ext uri="{FF2B5EF4-FFF2-40B4-BE49-F238E27FC236}">
                <a16:creationId xmlns:a16="http://schemas.microsoft.com/office/drawing/2014/main" id="{549154E9-B964-8B58-BDDF-6DCEDEBB4697}"/>
              </a:ext>
            </a:extLst>
          </p:cNvPr>
          <p:cNvPicPr>
            <a:picLocks noChangeAspect="1"/>
          </p:cNvPicPr>
          <p:nvPr/>
        </p:nvPicPr>
        <p:blipFill>
          <a:blip r:embed="rId3"/>
          <a:stretch>
            <a:fillRect/>
          </a:stretch>
        </p:blipFill>
        <p:spPr>
          <a:xfrm>
            <a:off x="5117308" y="3015120"/>
            <a:ext cx="2971800" cy="3581400"/>
          </a:xfrm>
          <a:prstGeom prst="rect">
            <a:avLst/>
          </a:prstGeom>
        </p:spPr>
      </p:pic>
      <p:pic>
        <p:nvPicPr>
          <p:cNvPr id="7" name="Imagen 6">
            <a:extLst>
              <a:ext uri="{FF2B5EF4-FFF2-40B4-BE49-F238E27FC236}">
                <a16:creationId xmlns:a16="http://schemas.microsoft.com/office/drawing/2014/main" id="{CECF0F43-1658-269E-04C9-4B3B45D70728}"/>
              </a:ext>
            </a:extLst>
          </p:cNvPr>
          <p:cNvPicPr>
            <a:picLocks noChangeAspect="1"/>
          </p:cNvPicPr>
          <p:nvPr/>
        </p:nvPicPr>
        <p:blipFill>
          <a:blip r:embed="rId4"/>
          <a:stretch>
            <a:fillRect/>
          </a:stretch>
        </p:blipFill>
        <p:spPr>
          <a:xfrm>
            <a:off x="1559719" y="3110370"/>
            <a:ext cx="2543175" cy="3486150"/>
          </a:xfrm>
          <a:prstGeom prst="rect">
            <a:avLst/>
          </a:prstGeom>
          <a:ln>
            <a:solidFill>
              <a:schemeClr val="accent1">
                <a:shade val="15000"/>
              </a:schemeClr>
            </a:solidFill>
          </a:ln>
        </p:spPr>
      </p:pic>
      <p:pic>
        <p:nvPicPr>
          <p:cNvPr id="9" name="Imagen 8">
            <a:extLst>
              <a:ext uri="{FF2B5EF4-FFF2-40B4-BE49-F238E27FC236}">
                <a16:creationId xmlns:a16="http://schemas.microsoft.com/office/drawing/2014/main" id="{0F762A5F-1767-A949-569E-0F31F6643D29}"/>
              </a:ext>
            </a:extLst>
          </p:cNvPr>
          <p:cNvPicPr>
            <a:picLocks noChangeAspect="1"/>
          </p:cNvPicPr>
          <p:nvPr/>
        </p:nvPicPr>
        <p:blipFill>
          <a:blip r:embed="rId5"/>
          <a:stretch>
            <a:fillRect/>
          </a:stretch>
        </p:blipFill>
        <p:spPr>
          <a:xfrm>
            <a:off x="8675443" y="3015120"/>
            <a:ext cx="2543175" cy="3095625"/>
          </a:xfrm>
          <a:prstGeom prst="rect">
            <a:avLst/>
          </a:prstGeom>
          <a:ln>
            <a:solidFill>
              <a:schemeClr val="accent1">
                <a:shade val="15000"/>
              </a:schemeClr>
            </a:solidFill>
          </a:ln>
        </p:spPr>
      </p:pic>
      <p:sp>
        <p:nvSpPr>
          <p:cNvPr id="8" name="Marcador de número de diapositiva 7">
            <a:extLst>
              <a:ext uri="{FF2B5EF4-FFF2-40B4-BE49-F238E27FC236}">
                <a16:creationId xmlns:a16="http://schemas.microsoft.com/office/drawing/2014/main" id="{A4D2E7F2-07C5-9F58-C7CD-E396DED29495}"/>
              </a:ext>
            </a:extLst>
          </p:cNvPr>
          <p:cNvSpPr>
            <a:spLocks noGrp="1"/>
          </p:cNvSpPr>
          <p:nvPr>
            <p:ph type="sldNum" sz="quarter" idx="12"/>
          </p:nvPr>
        </p:nvSpPr>
        <p:spPr/>
        <p:txBody>
          <a:bodyPr/>
          <a:lstStyle/>
          <a:p>
            <a:fld id="{0530B498-C689-4599-93E2-4FCD09F78740}" type="slidenum">
              <a:rPr lang="es-ES" smtClean="0"/>
              <a:t>48</a:t>
            </a:fld>
            <a:endParaRPr lang="es-ES"/>
          </a:p>
        </p:txBody>
      </p:sp>
    </p:spTree>
    <p:extLst>
      <p:ext uri="{BB962C8B-B14F-4D97-AF65-F5344CB8AC3E}">
        <p14:creationId xmlns:p14="http://schemas.microsoft.com/office/powerpoint/2010/main" val="403171624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41B3D19-F40C-4A17-A4F3-0DDA3E55662B}"/>
              </a:ext>
            </a:extLst>
          </p:cNvPr>
          <p:cNvSpPr>
            <a:spLocks noGrp="1"/>
          </p:cNvSpPr>
          <p:nvPr>
            <p:ph type="title"/>
          </p:nvPr>
        </p:nvSpPr>
        <p:spPr/>
        <p:txBody>
          <a:bodyPr/>
          <a:lstStyle/>
          <a:p>
            <a:endParaRPr lang="es-ES" dirty="0"/>
          </a:p>
        </p:txBody>
      </p:sp>
      <p:sp>
        <p:nvSpPr>
          <p:cNvPr id="3" name="Marcador de contenido 2">
            <a:extLst>
              <a:ext uri="{FF2B5EF4-FFF2-40B4-BE49-F238E27FC236}">
                <a16:creationId xmlns:a16="http://schemas.microsoft.com/office/drawing/2014/main" id="{871C5D33-41DC-4662-AA42-15CFC13FCE21}"/>
              </a:ext>
            </a:extLst>
          </p:cNvPr>
          <p:cNvSpPr>
            <a:spLocks noGrp="1"/>
          </p:cNvSpPr>
          <p:nvPr>
            <p:ph idx="1"/>
          </p:nvPr>
        </p:nvSpPr>
        <p:spPr/>
        <p:txBody>
          <a:bodyPr>
            <a:normAutofit fontScale="92500" lnSpcReduction="10000"/>
          </a:bodyPr>
          <a:lstStyle/>
          <a:p>
            <a:pPr marL="0" indent="0" algn="just">
              <a:buNone/>
            </a:pPr>
            <a:r>
              <a:rPr lang="es-ES" dirty="0"/>
              <a:t>Las </a:t>
            </a:r>
            <a:r>
              <a:rPr lang="es-ES" dirty="0" err="1"/>
              <a:t>pseudoclases</a:t>
            </a:r>
            <a:r>
              <a:rPr lang="es-ES" dirty="0"/>
              <a:t> permiten asociar estilos a un selector cuando le ocurre un determinado evento. Inicialmente las </a:t>
            </a:r>
            <a:r>
              <a:rPr lang="es-ES" dirty="0" err="1"/>
              <a:t>pseudoclases</a:t>
            </a:r>
            <a:r>
              <a:rPr lang="es-ES" dirty="0"/>
              <a:t> se aplicaban a los enlaces, pero ahora se aplican a cualquier elemento. Las </a:t>
            </a:r>
            <a:r>
              <a:rPr lang="es-ES" dirty="0" err="1"/>
              <a:t>pseudoclases</a:t>
            </a:r>
            <a:r>
              <a:rPr lang="es-ES" dirty="0"/>
              <a:t> clásicas son:</a:t>
            </a:r>
          </a:p>
          <a:p>
            <a:r>
              <a:rPr lang="es-ES" b="1" dirty="0"/>
              <a:t>:link</a:t>
            </a:r>
            <a:r>
              <a:rPr lang="es-ES" dirty="0"/>
              <a:t>. Se aplica para los enlaces no visitados</a:t>
            </a:r>
          </a:p>
          <a:p>
            <a:r>
              <a:rPr lang="es-ES" b="1" dirty="0"/>
              <a:t>:</a:t>
            </a:r>
            <a:r>
              <a:rPr lang="es-ES" b="1" dirty="0" err="1"/>
              <a:t>visited</a:t>
            </a:r>
            <a:r>
              <a:rPr lang="es-ES" dirty="0"/>
              <a:t>. Enlaces visitados</a:t>
            </a:r>
          </a:p>
          <a:p>
            <a:r>
              <a:rPr lang="es-ES" b="1" dirty="0"/>
              <a:t>:active</a:t>
            </a:r>
            <a:r>
              <a:rPr lang="es-ES" dirty="0"/>
              <a:t>. Enlaces activos (aquellos sobre los que hacemos clic)</a:t>
            </a:r>
          </a:p>
          <a:p>
            <a:r>
              <a:rPr lang="es-ES" b="1" dirty="0"/>
              <a:t>:</a:t>
            </a:r>
            <a:r>
              <a:rPr lang="es-ES" b="1" dirty="0" err="1"/>
              <a:t>hover</a:t>
            </a:r>
            <a:r>
              <a:rPr lang="es-ES" dirty="0"/>
              <a:t>. Se aplica cuando el ratón pasa por encima del elemento (sea un enlace o no)</a:t>
            </a:r>
          </a:p>
          <a:p>
            <a:pPr algn="just"/>
            <a:r>
              <a:rPr lang="es-ES" b="1" dirty="0"/>
              <a:t>:</a:t>
            </a:r>
            <a:r>
              <a:rPr lang="es-ES" b="1" dirty="0" err="1"/>
              <a:t>focus</a:t>
            </a:r>
            <a:r>
              <a:rPr lang="es-ES" b="1" dirty="0"/>
              <a:t>. </a:t>
            </a:r>
            <a:r>
              <a:rPr lang="es-ES" dirty="0"/>
              <a:t>se activa cuando el usuario hace clic, toca un elemento o lo selecciona con la tecla "</a:t>
            </a:r>
            <a:r>
              <a:rPr lang="es-ES" dirty="0" err="1"/>
              <a:t>Tab</a:t>
            </a:r>
            <a:r>
              <a:rPr lang="es-ES" dirty="0"/>
              <a:t>" del teclado.</a:t>
            </a:r>
            <a:endParaRPr lang="es-ES" b="1" dirty="0"/>
          </a:p>
          <a:p>
            <a:pPr marL="0" indent="0" algn="just">
              <a:buNone/>
            </a:pPr>
            <a:endParaRPr lang="es-ES" dirty="0"/>
          </a:p>
        </p:txBody>
      </p:sp>
      <p:sp>
        <p:nvSpPr>
          <p:cNvPr id="4" name="Marcador de número de diapositiva 3">
            <a:extLst>
              <a:ext uri="{FF2B5EF4-FFF2-40B4-BE49-F238E27FC236}">
                <a16:creationId xmlns:a16="http://schemas.microsoft.com/office/drawing/2014/main" id="{A376787D-58BC-4027-B8F4-0C85D6A27489}"/>
              </a:ext>
            </a:extLst>
          </p:cNvPr>
          <p:cNvSpPr>
            <a:spLocks noGrp="1"/>
          </p:cNvSpPr>
          <p:nvPr>
            <p:ph type="sldNum" sz="quarter" idx="12"/>
          </p:nvPr>
        </p:nvSpPr>
        <p:spPr/>
        <p:txBody>
          <a:bodyPr/>
          <a:lstStyle/>
          <a:p>
            <a:fld id="{0530B498-C689-4599-93E2-4FCD09F78740}" type="slidenum">
              <a:rPr lang="es-ES" smtClean="0"/>
              <a:t>49</a:t>
            </a:fld>
            <a:endParaRPr lang="es-ES"/>
          </a:p>
        </p:txBody>
      </p:sp>
      <p:sp>
        <p:nvSpPr>
          <p:cNvPr id="5" name="Título 3">
            <a:extLst>
              <a:ext uri="{FF2B5EF4-FFF2-40B4-BE49-F238E27FC236}">
                <a16:creationId xmlns:a16="http://schemas.microsoft.com/office/drawing/2014/main" id="{4C33E4BC-3103-4AD4-910E-B614B35E31F5}"/>
              </a:ext>
            </a:extLst>
          </p:cNvPr>
          <p:cNvSpPr txBox="1">
            <a:spLocks/>
          </p:cNvSpPr>
          <p:nvPr/>
        </p:nvSpPr>
        <p:spPr>
          <a:xfrm>
            <a:off x="0" y="0"/>
            <a:ext cx="12192000" cy="1325563"/>
          </a:xfrm>
          <a:prstGeom prst="rect">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s-ES" sz="4800" b="1" dirty="0" err="1"/>
              <a:t>Pseudoclases</a:t>
            </a:r>
            <a:endParaRPr lang="es-ES" sz="4800" b="1" dirty="0"/>
          </a:p>
        </p:txBody>
      </p:sp>
    </p:spTree>
    <p:extLst>
      <p:ext uri="{BB962C8B-B14F-4D97-AF65-F5344CB8AC3E}">
        <p14:creationId xmlns:p14="http://schemas.microsoft.com/office/powerpoint/2010/main" val="18694223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3249E2F-7178-8062-B1F7-91C3B424C491}"/>
              </a:ext>
            </a:extLst>
          </p:cNvPr>
          <p:cNvSpPr>
            <a:spLocks noGrp="1"/>
          </p:cNvSpPr>
          <p:nvPr>
            <p:ph type="title"/>
          </p:nvPr>
        </p:nvSpPr>
        <p:spPr/>
        <p:txBody>
          <a:bodyPr/>
          <a:lstStyle/>
          <a:p>
            <a:endParaRPr lang="es-ES"/>
          </a:p>
        </p:txBody>
      </p:sp>
      <p:sp>
        <p:nvSpPr>
          <p:cNvPr id="3" name="Marcador de contenido 2">
            <a:extLst>
              <a:ext uri="{FF2B5EF4-FFF2-40B4-BE49-F238E27FC236}">
                <a16:creationId xmlns:a16="http://schemas.microsoft.com/office/drawing/2014/main" id="{A09083B0-6194-E962-FE66-B99B6CA65382}"/>
              </a:ext>
            </a:extLst>
          </p:cNvPr>
          <p:cNvSpPr>
            <a:spLocks noGrp="1"/>
          </p:cNvSpPr>
          <p:nvPr>
            <p:ph idx="1"/>
          </p:nvPr>
        </p:nvSpPr>
        <p:spPr/>
        <p:txBody>
          <a:bodyPr/>
          <a:lstStyle/>
          <a:p>
            <a:pPr marL="0" indent="0" algn="just">
              <a:buNone/>
            </a:pPr>
            <a:r>
              <a:rPr lang="es-ES" dirty="0"/>
              <a:t>Una página web estática es una web que solo tiene </a:t>
            </a:r>
            <a:r>
              <a:rPr lang="es-ES" dirty="0" err="1"/>
              <a:t>front-end</a:t>
            </a:r>
            <a:r>
              <a:rPr lang="es-ES" dirty="0"/>
              <a:t>. Tiene la particularidad que siempre muestra las páginas de la misma forma para todos los usuarios. Por ejemplo una página web personal, puede ser perfectamente estática porque todos los usuarios que entren en la web la van a ver igual.</a:t>
            </a:r>
          </a:p>
          <a:p>
            <a:pPr marL="0" indent="0" algn="just">
              <a:buNone/>
            </a:pPr>
            <a:endParaRPr lang="es-ES" dirty="0"/>
          </a:p>
          <a:p>
            <a:pPr marL="0" indent="0" algn="just">
              <a:buNone/>
            </a:pPr>
            <a:r>
              <a:rPr lang="es-ES" dirty="0"/>
              <a:t>Lo malo de las webs estáticas es que no pueden tener base de datos. Todos los datos necesarios para representar la web tiene que estar en los propios ficheros HTML, CSS y </a:t>
            </a:r>
            <a:r>
              <a:rPr lang="es-ES" dirty="0" err="1"/>
              <a:t>Javascript</a:t>
            </a:r>
            <a:r>
              <a:rPr lang="es-ES" dirty="0"/>
              <a:t> que forma la web.</a:t>
            </a:r>
          </a:p>
          <a:p>
            <a:pPr marL="0" indent="0">
              <a:buNone/>
            </a:pPr>
            <a:endParaRPr lang="es-ES" dirty="0"/>
          </a:p>
        </p:txBody>
      </p:sp>
      <p:sp>
        <p:nvSpPr>
          <p:cNvPr id="4" name="Rectángulo 3">
            <a:extLst>
              <a:ext uri="{FF2B5EF4-FFF2-40B4-BE49-F238E27FC236}">
                <a16:creationId xmlns:a16="http://schemas.microsoft.com/office/drawing/2014/main" id="{3AAFD576-2679-B541-D672-B808E83A6ED4}"/>
              </a:ext>
            </a:extLst>
          </p:cNvPr>
          <p:cNvSpPr/>
          <p:nvPr/>
        </p:nvSpPr>
        <p:spPr>
          <a:xfrm>
            <a:off x="0" y="-1"/>
            <a:ext cx="12192000" cy="1382751"/>
          </a:xfrm>
          <a:prstGeom prst="rect">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90000"/>
              </a:lnSpc>
              <a:spcBef>
                <a:spcPct val="0"/>
              </a:spcBef>
            </a:pPr>
            <a:r>
              <a:rPr lang="es-ES" sz="4800" b="1" dirty="0">
                <a:solidFill>
                  <a:schemeClr val="bg1"/>
                </a:solidFill>
                <a:ea typeface="+mj-ea"/>
                <a:cs typeface="+mj-cs"/>
              </a:rPr>
              <a:t>Páginas web estáticas</a:t>
            </a:r>
          </a:p>
        </p:txBody>
      </p:sp>
      <p:sp>
        <p:nvSpPr>
          <p:cNvPr id="6" name="Marcador de número de diapositiva 5">
            <a:extLst>
              <a:ext uri="{FF2B5EF4-FFF2-40B4-BE49-F238E27FC236}">
                <a16:creationId xmlns:a16="http://schemas.microsoft.com/office/drawing/2014/main" id="{D0C85942-DD88-FF23-4E91-E80681D59EC9}"/>
              </a:ext>
            </a:extLst>
          </p:cNvPr>
          <p:cNvSpPr>
            <a:spLocks noGrp="1"/>
          </p:cNvSpPr>
          <p:nvPr>
            <p:ph type="sldNum" sz="quarter" idx="12"/>
          </p:nvPr>
        </p:nvSpPr>
        <p:spPr/>
        <p:txBody>
          <a:bodyPr/>
          <a:lstStyle/>
          <a:p>
            <a:fld id="{0530B498-C689-4599-93E2-4FCD09F78740}" type="slidenum">
              <a:rPr lang="es-ES" smtClean="0"/>
              <a:t>5</a:t>
            </a:fld>
            <a:endParaRPr lang="es-ES"/>
          </a:p>
        </p:txBody>
      </p:sp>
    </p:spTree>
    <p:extLst>
      <p:ext uri="{BB962C8B-B14F-4D97-AF65-F5344CB8AC3E}">
        <p14:creationId xmlns:p14="http://schemas.microsoft.com/office/powerpoint/2010/main" val="352056548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69D8DA0-552D-4414-BCAC-2E0BD855715D}"/>
              </a:ext>
            </a:extLst>
          </p:cNvPr>
          <p:cNvSpPr>
            <a:spLocks noGrp="1"/>
          </p:cNvSpPr>
          <p:nvPr>
            <p:ph type="title"/>
          </p:nvPr>
        </p:nvSpPr>
        <p:spPr/>
        <p:txBody>
          <a:bodyPr/>
          <a:lstStyle/>
          <a:p>
            <a:endParaRPr lang="es-ES"/>
          </a:p>
        </p:txBody>
      </p:sp>
      <p:pic>
        <p:nvPicPr>
          <p:cNvPr id="7" name="Marcador de contenido 6">
            <a:extLst>
              <a:ext uri="{FF2B5EF4-FFF2-40B4-BE49-F238E27FC236}">
                <a16:creationId xmlns:a16="http://schemas.microsoft.com/office/drawing/2014/main" id="{DF955849-CB2A-4EF2-874E-70D54AC23C5C}"/>
              </a:ext>
            </a:extLst>
          </p:cNvPr>
          <p:cNvPicPr>
            <a:picLocks noGrp="1" noChangeAspect="1"/>
          </p:cNvPicPr>
          <p:nvPr>
            <p:ph idx="1"/>
          </p:nvPr>
        </p:nvPicPr>
        <p:blipFill>
          <a:blip r:embed="rId2"/>
          <a:stretch>
            <a:fillRect/>
          </a:stretch>
        </p:blipFill>
        <p:spPr>
          <a:xfrm>
            <a:off x="644770" y="1690688"/>
            <a:ext cx="8258175" cy="3038475"/>
          </a:xfrm>
          <a:prstGeom prst="rect">
            <a:avLst/>
          </a:prstGeom>
        </p:spPr>
      </p:pic>
      <p:sp>
        <p:nvSpPr>
          <p:cNvPr id="4" name="Marcador de número de diapositiva 3">
            <a:extLst>
              <a:ext uri="{FF2B5EF4-FFF2-40B4-BE49-F238E27FC236}">
                <a16:creationId xmlns:a16="http://schemas.microsoft.com/office/drawing/2014/main" id="{38F12547-10FB-42ED-A368-B129E213D8F4}"/>
              </a:ext>
            </a:extLst>
          </p:cNvPr>
          <p:cNvSpPr>
            <a:spLocks noGrp="1"/>
          </p:cNvSpPr>
          <p:nvPr>
            <p:ph type="sldNum" sz="quarter" idx="12"/>
          </p:nvPr>
        </p:nvSpPr>
        <p:spPr/>
        <p:txBody>
          <a:bodyPr/>
          <a:lstStyle/>
          <a:p>
            <a:fld id="{0530B498-C689-4599-93E2-4FCD09F78740}" type="slidenum">
              <a:rPr lang="es-ES" smtClean="0"/>
              <a:t>50</a:t>
            </a:fld>
            <a:endParaRPr lang="es-ES"/>
          </a:p>
        </p:txBody>
      </p:sp>
      <p:sp>
        <p:nvSpPr>
          <p:cNvPr id="5" name="Título 3">
            <a:extLst>
              <a:ext uri="{FF2B5EF4-FFF2-40B4-BE49-F238E27FC236}">
                <a16:creationId xmlns:a16="http://schemas.microsoft.com/office/drawing/2014/main" id="{9FCC7EBC-0740-4842-B7A3-1DCAD8DABCC5}"/>
              </a:ext>
            </a:extLst>
          </p:cNvPr>
          <p:cNvSpPr txBox="1">
            <a:spLocks/>
          </p:cNvSpPr>
          <p:nvPr/>
        </p:nvSpPr>
        <p:spPr>
          <a:xfrm>
            <a:off x="0" y="0"/>
            <a:ext cx="12192000" cy="1325563"/>
          </a:xfrm>
          <a:prstGeom prst="rect">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s-ES" sz="4800" b="1" dirty="0"/>
              <a:t>Ejemplo</a:t>
            </a:r>
          </a:p>
        </p:txBody>
      </p:sp>
      <p:sp>
        <p:nvSpPr>
          <p:cNvPr id="8" name="Rectángulo 7">
            <a:extLst>
              <a:ext uri="{FF2B5EF4-FFF2-40B4-BE49-F238E27FC236}">
                <a16:creationId xmlns:a16="http://schemas.microsoft.com/office/drawing/2014/main" id="{134E4A80-B2CA-4FEC-B607-D8C836C6343E}"/>
              </a:ext>
            </a:extLst>
          </p:cNvPr>
          <p:cNvSpPr/>
          <p:nvPr/>
        </p:nvSpPr>
        <p:spPr>
          <a:xfrm>
            <a:off x="451338" y="5023950"/>
            <a:ext cx="11564815" cy="1384995"/>
          </a:xfrm>
          <a:prstGeom prst="rect">
            <a:avLst/>
          </a:prstGeom>
        </p:spPr>
        <p:txBody>
          <a:bodyPr wrap="square">
            <a:spAutoFit/>
          </a:bodyPr>
          <a:lstStyle/>
          <a:p>
            <a:pPr algn="just"/>
            <a:r>
              <a:rPr lang="es-ES" sz="2800" dirty="0"/>
              <a:t>Los enlaces a los que se aplique esta hoja de estilo saldrán sin subrayar, ya que la propiedad </a:t>
            </a:r>
            <a:r>
              <a:rPr lang="es-ES" sz="2800" dirty="0" err="1"/>
              <a:t>text-decoration</a:t>
            </a:r>
            <a:r>
              <a:rPr lang="es-ES" sz="2800" dirty="0"/>
              <a:t> es </a:t>
            </a:r>
            <a:r>
              <a:rPr lang="es-ES" sz="2800" dirty="0" err="1"/>
              <a:t>none</a:t>
            </a:r>
            <a:r>
              <a:rPr lang="es-ES" sz="2800" dirty="0"/>
              <a:t> , si están visitados saldrán de color gris y si se arrima el ratón en ellos será cuando se muestren subrayados.</a:t>
            </a:r>
          </a:p>
        </p:txBody>
      </p:sp>
    </p:spTree>
    <p:extLst>
      <p:ext uri="{BB962C8B-B14F-4D97-AF65-F5344CB8AC3E}">
        <p14:creationId xmlns:p14="http://schemas.microsoft.com/office/powerpoint/2010/main" val="182988282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a:extLst>
              <a:ext uri="{FF2B5EF4-FFF2-40B4-BE49-F238E27FC236}">
                <a16:creationId xmlns:a16="http://schemas.microsoft.com/office/drawing/2014/main" id="{98F64AB1-0AA3-EDB6-50B0-6F4B1CE37708}"/>
              </a:ext>
            </a:extLst>
          </p:cNvPr>
          <p:cNvSpPr>
            <a:spLocks noGrp="1"/>
          </p:cNvSpPr>
          <p:nvPr>
            <p:ph sz="quarter" idx="1"/>
          </p:nvPr>
        </p:nvSpPr>
        <p:spPr>
          <a:xfrm>
            <a:off x="957140" y="1536762"/>
            <a:ext cx="3394075" cy="3146425"/>
          </a:xfrm>
        </p:spPr>
        <p:txBody>
          <a:bodyPr>
            <a:normAutofit/>
          </a:bodyPr>
          <a:lstStyle/>
          <a:p>
            <a:pPr marL="0" indent="0" eaLnBrk="0" fontAlgn="base" hangingPunct="0">
              <a:spcBef>
                <a:spcPts val="600"/>
              </a:spcBef>
              <a:spcAft>
                <a:spcPct val="0"/>
              </a:spcAft>
              <a:buClr>
                <a:schemeClr val="accent1"/>
              </a:buClr>
              <a:buSzPct val="76000"/>
              <a:buNone/>
              <a:defRPr/>
            </a:pPr>
            <a:r>
              <a:rPr lang="es-MX" sz="2400" b="1" dirty="0"/>
              <a:t>Maquetación </a:t>
            </a:r>
          </a:p>
          <a:p>
            <a:pPr marL="273050" indent="-273050" eaLnBrk="0" fontAlgn="base" hangingPunct="0">
              <a:spcBef>
                <a:spcPts val="600"/>
              </a:spcBef>
              <a:spcAft>
                <a:spcPct val="0"/>
              </a:spcAft>
              <a:buClr>
                <a:schemeClr val="accent1"/>
              </a:buClr>
              <a:buSzPct val="76000"/>
              <a:buFont typeface="Wingdings 3" pitchFamily="18" charset="2"/>
              <a:buChar char=""/>
              <a:defRPr/>
            </a:pPr>
            <a:r>
              <a:rPr lang="es-MX" sz="2400" dirty="0"/>
              <a:t>básica</a:t>
            </a:r>
          </a:p>
          <a:p>
            <a:pPr marL="273050" indent="-273050" eaLnBrk="0" fontAlgn="base" hangingPunct="0">
              <a:spcBef>
                <a:spcPts val="600"/>
              </a:spcBef>
              <a:spcAft>
                <a:spcPct val="0"/>
              </a:spcAft>
              <a:buClr>
                <a:schemeClr val="accent1"/>
              </a:buClr>
              <a:buSzPct val="76000"/>
              <a:buFont typeface="Wingdings 3" pitchFamily="18" charset="2"/>
              <a:buChar char=""/>
              <a:defRPr/>
            </a:pPr>
            <a:r>
              <a:rPr lang="es-MX" sz="2400" dirty="0" err="1"/>
              <a:t>width</a:t>
            </a:r>
            <a:endParaRPr lang="es-MX" sz="2400" dirty="0"/>
          </a:p>
          <a:p>
            <a:pPr marL="273050" indent="-273050" eaLnBrk="0" fontAlgn="base" hangingPunct="0">
              <a:spcBef>
                <a:spcPts val="600"/>
              </a:spcBef>
              <a:spcAft>
                <a:spcPct val="0"/>
              </a:spcAft>
              <a:buClr>
                <a:schemeClr val="accent1"/>
              </a:buClr>
              <a:buSzPct val="76000"/>
              <a:buFont typeface="Wingdings 3" pitchFamily="18" charset="2"/>
              <a:buChar char=""/>
              <a:defRPr/>
            </a:pPr>
            <a:r>
              <a:rPr lang="es-MX" sz="2400" dirty="0" err="1"/>
              <a:t>height</a:t>
            </a:r>
            <a:endParaRPr lang="es-MX" sz="2400" dirty="0"/>
          </a:p>
          <a:p>
            <a:pPr marL="273050" indent="-273050" eaLnBrk="0" fontAlgn="base" hangingPunct="0">
              <a:spcBef>
                <a:spcPts val="600"/>
              </a:spcBef>
              <a:spcAft>
                <a:spcPct val="0"/>
              </a:spcAft>
              <a:buClr>
                <a:schemeClr val="accent1"/>
              </a:buClr>
              <a:buSzPct val="76000"/>
              <a:buFont typeface="Wingdings 3" pitchFamily="18" charset="2"/>
              <a:buChar char=""/>
              <a:defRPr/>
            </a:pPr>
            <a:r>
              <a:rPr lang="es-MX" sz="2400" dirty="0"/>
              <a:t>vertical-</a:t>
            </a:r>
            <a:r>
              <a:rPr lang="es-MX" sz="2400" dirty="0" err="1"/>
              <a:t>align</a:t>
            </a:r>
            <a:endParaRPr lang="es-MX" sz="2400" dirty="0"/>
          </a:p>
          <a:p>
            <a:pPr marL="273050" indent="-273050" eaLnBrk="0" fontAlgn="base" hangingPunct="0">
              <a:spcBef>
                <a:spcPts val="600"/>
              </a:spcBef>
              <a:spcAft>
                <a:spcPct val="0"/>
              </a:spcAft>
              <a:buClr>
                <a:schemeClr val="accent1"/>
              </a:buClr>
              <a:buSzPct val="76000"/>
              <a:buFont typeface="Wingdings 3" pitchFamily="18" charset="2"/>
              <a:buChar char=""/>
              <a:defRPr/>
            </a:pPr>
            <a:r>
              <a:rPr lang="es-MX" sz="2400" dirty="0" err="1"/>
              <a:t>margin</a:t>
            </a:r>
            <a:endParaRPr lang="es-MX" sz="2400" dirty="0"/>
          </a:p>
          <a:p>
            <a:pPr marL="273050" indent="-273050" eaLnBrk="0" fontAlgn="base" hangingPunct="0">
              <a:spcBef>
                <a:spcPts val="600"/>
              </a:spcBef>
              <a:spcAft>
                <a:spcPct val="0"/>
              </a:spcAft>
              <a:buClr>
                <a:schemeClr val="accent1"/>
              </a:buClr>
              <a:buSzPct val="76000"/>
              <a:buFont typeface="Wingdings 3" pitchFamily="18" charset="2"/>
              <a:buChar char=""/>
              <a:defRPr/>
            </a:pPr>
            <a:r>
              <a:rPr lang="es-MX" sz="2400" dirty="0" err="1"/>
              <a:t>padding</a:t>
            </a:r>
            <a:endParaRPr lang="es-MX" sz="2400" dirty="0"/>
          </a:p>
        </p:txBody>
      </p:sp>
      <p:sp>
        <p:nvSpPr>
          <p:cNvPr id="4" name="2 Marcador de contenido">
            <a:extLst>
              <a:ext uri="{FF2B5EF4-FFF2-40B4-BE49-F238E27FC236}">
                <a16:creationId xmlns:a16="http://schemas.microsoft.com/office/drawing/2014/main" id="{26FED3FF-DD09-1B04-7897-CF2A0A061DC2}"/>
              </a:ext>
            </a:extLst>
          </p:cNvPr>
          <p:cNvSpPr txBox="1">
            <a:spLocks/>
          </p:cNvSpPr>
          <p:nvPr/>
        </p:nvSpPr>
        <p:spPr bwMode="auto">
          <a:xfrm>
            <a:off x="4366358" y="1509652"/>
            <a:ext cx="2736850" cy="360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73050" indent="-273050" algn="l" rtl="0" eaLnBrk="0" fontAlgn="base" hangingPunct="0">
              <a:spcBef>
                <a:spcPts val="600"/>
              </a:spcBef>
              <a:spcAft>
                <a:spcPct val="0"/>
              </a:spcAft>
              <a:buClr>
                <a:schemeClr val="accent1"/>
              </a:buClr>
              <a:buSzPct val="76000"/>
              <a:buFont typeface="Wingdings 3" pitchFamily="18" charset="2"/>
              <a:buChar char=""/>
              <a:defRPr sz="2600" kern="1200">
                <a:solidFill>
                  <a:schemeClr val="tx1"/>
                </a:solidFill>
                <a:latin typeface="+mn-lt"/>
                <a:ea typeface="+mn-ea"/>
                <a:cs typeface="+mn-cs"/>
              </a:defRPr>
            </a:lvl1pPr>
            <a:lvl2pPr marL="547688" indent="-273050" algn="l" rtl="0" eaLnBrk="0" fontAlgn="base" hangingPunct="0">
              <a:spcBef>
                <a:spcPts val="500"/>
              </a:spcBef>
              <a:spcAft>
                <a:spcPct val="0"/>
              </a:spcAft>
              <a:buClr>
                <a:schemeClr val="accent2"/>
              </a:buClr>
              <a:buSzPct val="76000"/>
              <a:buFont typeface="Wingdings 3" pitchFamily="18" charset="2"/>
              <a:buChar char=""/>
              <a:defRPr sz="2300" kern="1200">
                <a:solidFill>
                  <a:schemeClr val="tx2"/>
                </a:solidFill>
                <a:latin typeface="+mn-lt"/>
                <a:ea typeface="+mn-ea"/>
                <a:cs typeface="+mn-cs"/>
              </a:defRPr>
            </a:lvl2pPr>
            <a:lvl3pPr marL="822325" indent="-228600" algn="l" rtl="0" eaLnBrk="0" fontAlgn="base" hangingPunct="0">
              <a:spcBef>
                <a:spcPts val="500"/>
              </a:spcBef>
              <a:spcAft>
                <a:spcPct val="0"/>
              </a:spcAft>
              <a:buClr>
                <a:srgbClr val="BCBCBC"/>
              </a:buClr>
              <a:buSzPct val="76000"/>
              <a:buFont typeface="Wingdings 3" pitchFamily="18" charset="2"/>
              <a:buChar char=""/>
              <a:defRPr sz="2000" kern="1200">
                <a:solidFill>
                  <a:schemeClr val="tx1"/>
                </a:solidFill>
                <a:latin typeface="+mn-lt"/>
                <a:ea typeface="+mn-ea"/>
                <a:cs typeface="+mn-cs"/>
              </a:defRPr>
            </a:lvl3pPr>
            <a:lvl4pPr marL="1096963" indent="-228600" algn="l" rtl="0" eaLnBrk="0" fontAlgn="base" hangingPunct="0">
              <a:spcBef>
                <a:spcPts val="400"/>
              </a:spcBef>
              <a:spcAft>
                <a:spcPct val="0"/>
              </a:spcAft>
              <a:buClr>
                <a:srgbClr val="8BA2B4"/>
              </a:buClr>
              <a:buSzPct val="70000"/>
              <a:buFont typeface="Wingdings" pitchFamily="2" charset="2"/>
              <a:buChar char=""/>
              <a:defRPr sz="2000" kern="1200">
                <a:solidFill>
                  <a:schemeClr val="tx1"/>
                </a:solidFill>
                <a:latin typeface="+mn-lt"/>
                <a:ea typeface="+mn-ea"/>
                <a:cs typeface="+mn-cs"/>
              </a:defRPr>
            </a:lvl4pPr>
            <a:lvl5pPr marL="1371600" indent="-228600" algn="l" rtl="0" eaLnBrk="0" fontAlgn="base" hangingPunct="0">
              <a:spcBef>
                <a:spcPts val="300"/>
              </a:spcBef>
              <a:spcAft>
                <a:spcPct val="0"/>
              </a:spcAft>
              <a:buClr>
                <a:schemeClr val="accent2"/>
              </a:buClr>
              <a:buSzPct val="70000"/>
              <a:buFont typeface="Wingdings" pitchFamily="2" charset="2"/>
              <a:buChar char=""/>
              <a:defRPr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buNone/>
              <a:defRPr/>
            </a:pPr>
            <a:r>
              <a:rPr lang="es-ES" sz="2400" b="1" dirty="0"/>
              <a:t>Fuentes y texto</a:t>
            </a:r>
          </a:p>
          <a:p>
            <a:pPr>
              <a:defRPr/>
            </a:pPr>
            <a:r>
              <a:rPr lang="es-ES" sz="2400" dirty="0" err="1"/>
              <a:t>font-family</a:t>
            </a:r>
            <a:endParaRPr lang="es-ES" sz="2400" dirty="0"/>
          </a:p>
          <a:p>
            <a:pPr>
              <a:defRPr/>
            </a:pPr>
            <a:r>
              <a:rPr lang="es-ES" sz="2400" dirty="0" err="1"/>
              <a:t>font-size</a:t>
            </a:r>
            <a:endParaRPr lang="es-ES" sz="2400" dirty="0"/>
          </a:p>
          <a:p>
            <a:pPr>
              <a:defRPr/>
            </a:pPr>
            <a:r>
              <a:rPr lang="es-ES" sz="2400" dirty="0" err="1"/>
              <a:t>font-weight</a:t>
            </a:r>
            <a:endParaRPr lang="es-ES" sz="2400" dirty="0"/>
          </a:p>
          <a:p>
            <a:pPr>
              <a:defRPr/>
            </a:pPr>
            <a:r>
              <a:rPr lang="es-ES" sz="2400" dirty="0" err="1"/>
              <a:t>font-style</a:t>
            </a:r>
            <a:endParaRPr lang="es-ES" sz="2400" dirty="0"/>
          </a:p>
          <a:p>
            <a:pPr>
              <a:defRPr/>
            </a:pPr>
            <a:r>
              <a:rPr lang="es-ES" sz="2400" dirty="0" err="1"/>
              <a:t>text-decoration</a:t>
            </a:r>
            <a:endParaRPr lang="es-ES" sz="2400" dirty="0"/>
          </a:p>
          <a:p>
            <a:pPr>
              <a:defRPr/>
            </a:pPr>
            <a:r>
              <a:rPr lang="es-ES" sz="2400" dirty="0" err="1"/>
              <a:t>text-align</a:t>
            </a:r>
            <a:endParaRPr lang="es-ES" sz="2400" dirty="0"/>
          </a:p>
          <a:p>
            <a:pPr>
              <a:defRPr/>
            </a:pPr>
            <a:r>
              <a:rPr lang="es-ES" sz="2400" dirty="0" err="1"/>
              <a:t>text-transform</a:t>
            </a:r>
            <a:endParaRPr lang="es-ES" sz="2400" dirty="0"/>
          </a:p>
        </p:txBody>
      </p:sp>
      <p:sp>
        <p:nvSpPr>
          <p:cNvPr id="6" name="2 Marcador de contenido">
            <a:extLst>
              <a:ext uri="{FF2B5EF4-FFF2-40B4-BE49-F238E27FC236}">
                <a16:creationId xmlns:a16="http://schemas.microsoft.com/office/drawing/2014/main" id="{B8C75B8A-7248-FFE9-8A40-0906378A6BDF}"/>
              </a:ext>
            </a:extLst>
          </p:cNvPr>
          <p:cNvSpPr txBox="1">
            <a:spLocks/>
          </p:cNvSpPr>
          <p:nvPr/>
        </p:nvSpPr>
        <p:spPr bwMode="auto">
          <a:xfrm>
            <a:off x="8058150" y="1262063"/>
            <a:ext cx="2592388" cy="2519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73050" indent="-273050" algn="l" rtl="0" eaLnBrk="0" fontAlgn="base" hangingPunct="0">
              <a:spcBef>
                <a:spcPts val="600"/>
              </a:spcBef>
              <a:spcAft>
                <a:spcPct val="0"/>
              </a:spcAft>
              <a:buClr>
                <a:schemeClr val="accent1"/>
              </a:buClr>
              <a:buSzPct val="76000"/>
              <a:buFont typeface="Wingdings 3" pitchFamily="18" charset="2"/>
              <a:buChar char=""/>
              <a:defRPr sz="2600" kern="1200">
                <a:solidFill>
                  <a:schemeClr val="tx1"/>
                </a:solidFill>
                <a:latin typeface="+mn-lt"/>
                <a:ea typeface="+mn-ea"/>
                <a:cs typeface="+mn-cs"/>
              </a:defRPr>
            </a:lvl1pPr>
            <a:lvl2pPr marL="547688" indent="-273050" algn="l" rtl="0" eaLnBrk="0" fontAlgn="base" hangingPunct="0">
              <a:spcBef>
                <a:spcPts val="500"/>
              </a:spcBef>
              <a:spcAft>
                <a:spcPct val="0"/>
              </a:spcAft>
              <a:buClr>
                <a:schemeClr val="accent2"/>
              </a:buClr>
              <a:buSzPct val="76000"/>
              <a:buFont typeface="Wingdings 3" pitchFamily="18" charset="2"/>
              <a:buChar char=""/>
              <a:defRPr sz="2300" kern="1200">
                <a:solidFill>
                  <a:schemeClr val="tx2"/>
                </a:solidFill>
                <a:latin typeface="+mn-lt"/>
                <a:ea typeface="+mn-ea"/>
                <a:cs typeface="+mn-cs"/>
              </a:defRPr>
            </a:lvl2pPr>
            <a:lvl3pPr marL="822325" indent="-228600" algn="l" rtl="0" eaLnBrk="0" fontAlgn="base" hangingPunct="0">
              <a:spcBef>
                <a:spcPts val="500"/>
              </a:spcBef>
              <a:spcAft>
                <a:spcPct val="0"/>
              </a:spcAft>
              <a:buClr>
                <a:srgbClr val="BCBCBC"/>
              </a:buClr>
              <a:buSzPct val="76000"/>
              <a:buFont typeface="Wingdings 3" pitchFamily="18" charset="2"/>
              <a:buChar char=""/>
              <a:defRPr sz="2000" kern="1200">
                <a:solidFill>
                  <a:schemeClr val="tx1"/>
                </a:solidFill>
                <a:latin typeface="+mn-lt"/>
                <a:ea typeface="+mn-ea"/>
                <a:cs typeface="+mn-cs"/>
              </a:defRPr>
            </a:lvl3pPr>
            <a:lvl4pPr marL="1096963" indent="-228600" algn="l" rtl="0" eaLnBrk="0" fontAlgn="base" hangingPunct="0">
              <a:spcBef>
                <a:spcPts val="400"/>
              </a:spcBef>
              <a:spcAft>
                <a:spcPct val="0"/>
              </a:spcAft>
              <a:buClr>
                <a:srgbClr val="8BA2B4"/>
              </a:buClr>
              <a:buSzPct val="70000"/>
              <a:buFont typeface="Wingdings" pitchFamily="2" charset="2"/>
              <a:buChar char=""/>
              <a:defRPr sz="2000" kern="1200">
                <a:solidFill>
                  <a:schemeClr val="tx1"/>
                </a:solidFill>
                <a:latin typeface="+mn-lt"/>
                <a:ea typeface="+mn-ea"/>
                <a:cs typeface="+mn-cs"/>
              </a:defRPr>
            </a:lvl4pPr>
            <a:lvl5pPr marL="1371600" indent="-228600" algn="l" rtl="0" eaLnBrk="0" fontAlgn="base" hangingPunct="0">
              <a:spcBef>
                <a:spcPts val="300"/>
              </a:spcBef>
              <a:spcAft>
                <a:spcPct val="0"/>
              </a:spcAft>
              <a:buClr>
                <a:schemeClr val="accent2"/>
              </a:buClr>
              <a:buSzPct val="70000"/>
              <a:buFont typeface="Wingdings" pitchFamily="2" charset="2"/>
              <a:buChar char=""/>
              <a:defRPr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buNone/>
              <a:defRPr/>
            </a:pPr>
            <a:r>
              <a:rPr lang="es-MX" sz="2400" b="1" dirty="0"/>
              <a:t>Bordes</a:t>
            </a:r>
          </a:p>
          <a:p>
            <a:pPr>
              <a:defRPr/>
            </a:pPr>
            <a:r>
              <a:rPr lang="es-MX" sz="2400" dirty="0" err="1"/>
              <a:t>border</a:t>
            </a:r>
            <a:endParaRPr lang="es-MX" sz="2400" dirty="0"/>
          </a:p>
          <a:p>
            <a:pPr>
              <a:defRPr/>
            </a:pPr>
            <a:r>
              <a:rPr lang="es-MX" sz="2400" dirty="0" err="1"/>
              <a:t>border</a:t>
            </a:r>
            <a:r>
              <a:rPr lang="es-MX" sz="2400" dirty="0"/>
              <a:t>-color</a:t>
            </a:r>
          </a:p>
          <a:p>
            <a:pPr>
              <a:defRPr/>
            </a:pPr>
            <a:r>
              <a:rPr lang="es-MX" sz="2400" dirty="0" err="1"/>
              <a:t>border-style</a:t>
            </a:r>
            <a:endParaRPr lang="es-MX" sz="2400" dirty="0"/>
          </a:p>
          <a:p>
            <a:pPr>
              <a:defRPr/>
            </a:pPr>
            <a:r>
              <a:rPr lang="es-MX" sz="2400" dirty="0" err="1"/>
              <a:t>border-radius</a:t>
            </a:r>
            <a:endParaRPr lang="es-MX" sz="2400" dirty="0"/>
          </a:p>
        </p:txBody>
      </p:sp>
      <p:sp>
        <p:nvSpPr>
          <p:cNvPr id="9" name="2 Marcador de contenido">
            <a:extLst>
              <a:ext uri="{FF2B5EF4-FFF2-40B4-BE49-F238E27FC236}">
                <a16:creationId xmlns:a16="http://schemas.microsoft.com/office/drawing/2014/main" id="{34F09EC2-8D85-AF2F-5AE1-EF4104531D5F}"/>
              </a:ext>
            </a:extLst>
          </p:cNvPr>
          <p:cNvSpPr txBox="1">
            <a:spLocks/>
          </p:cNvSpPr>
          <p:nvPr/>
        </p:nvSpPr>
        <p:spPr bwMode="auto">
          <a:xfrm>
            <a:off x="1865435" y="4532983"/>
            <a:ext cx="2736850" cy="1420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73050" indent="-273050" algn="l" rtl="0" eaLnBrk="0" fontAlgn="base" hangingPunct="0">
              <a:spcBef>
                <a:spcPts val="600"/>
              </a:spcBef>
              <a:spcAft>
                <a:spcPct val="0"/>
              </a:spcAft>
              <a:buClr>
                <a:schemeClr val="accent1"/>
              </a:buClr>
              <a:buSzPct val="76000"/>
              <a:buFont typeface="Wingdings 3" pitchFamily="18" charset="2"/>
              <a:buChar char=""/>
              <a:defRPr sz="2600" kern="1200">
                <a:solidFill>
                  <a:schemeClr val="tx1"/>
                </a:solidFill>
                <a:latin typeface="+mn-lt"/>
                <a:ea typeface="+mn-ea"/>
                <a:cs typeface="+mn-cs"/>
              </a:defRPr>
            </a:lvl1pPr>
            <a:lvl2pPr marL="547688" indent="-273050" algn="l" rtl="0" eaLnBrk="0" fontAlgn="base" hangingPunct="0">
              <a:spcBef>
                <a:spcPts val="500"/>
              </a:spcBef>
              <a:spcAft>
                <a:spcPct val="0"/>
              </a:spcAft>
              <a:buClr>
                <a:schemeClr val="accent2"/>
              </a:buClr>
              <a:buSzPct val="76000"/>
              <a:buFont typeface="Wingdings 3" pitchFamily="18" charset="2"/>
              <a:buChar char=""/>
              <a:defRPr sz="2300" kern="1200">
                <a:solidFill>
                  <a:schemeClr val="tx2"/>
                </a:solidFill>
                <a:latin typeface="+mn-lt"/>
                <a:ea typeface="+mn-ea"/>
                <a:cs typeface="+mn-cs"/>
              </a:defRPr>
            </a:lvl2pPr>
            <a:lvl3pPr marL="822325" indent="-228600" algn="l" rtl="0" eaLnBrk="0" fontAlgn="base" hangingPunct="0">
              <a:spcBef>
                <a:spcPts val="500"/>
              </a:spcBef>
              <a:spcAft>
                <a:spcPct val="0"/>
              </a:spcAft>
              <a:buClr>
                <a:srgbClr val="BCBCBC"/>
              </a:buClr>
              <a:buSzPct val="76000"/>
              <a:buFont typeface="Wingdings 3" pitchFamily="18" charset="2"/>
              <a:buChar char=""/>
              <a:defRPr sz="2000" kern="1200">
                <a:solidFill>
                  <a:schemeClr val="tx1"/>
                </a:solidFill>
                <a:latin typeface="+mn-lt"/>
                <a:ea typeface="+mn-ea"/>
                <a:cs typeface="+mn-cs"/>
              </a:defRPr>
            </a:lvl3pPr>
            <a:lvl4pPr marL="1096963" indent="-228600" algn="l" rtl="0" eaLnBrk="0" fontAlgn="base" hangingPunct="0">
              <a:spcBef>
                <a:spcPts val="400"/>
              </a:spcBef>
              <a:spcAft>
                <a:spcPct val="0"/>
              </a:spcAft>
              <a:buClr>
                <a:srgbClr val="8BA2B4"/>
              </a:buClr>
              <a:buSzPct val="70000"/>
              <a:buFont typeface="Wingdings" pitchFamily="2" charset="2"/>
              <a:buChar char=""/>
              <a:defRPr sz="2000" kern="1200">
                <a:solidFill>
                  <a:schemeClr val="tx1"/>
                </a:solidFill>
                <a:latin typeface="+mn-lt"/>
                <a:ea typeface="+mn-ea"/>
                <a:cs typeface="+mn-cs"/>
              </a:defRPr>
            </a:lvl4pPr>
            <a:lvl5pPr marL="1371600" indent="-228600" algn="l" rtl="0" eaLnBrk="0" fontAlgn="base" hangingPunct="0">
              <a:spcBef>
                <a:spcPts val="300"/>
              </a:spcBef>
              <a:spcAft>
                <a:spcPct val="0"/>
              </a:spcAft>
              <a:buClr>
                <a:schemeClr val="accent2"/>
              </a:buClr>
              <a:buSzPct val="70000"/>
              <a:buFont typeface="Wingdings" pitchFamily="2" charset="2"/>
              <a:buChar char=""/>
              <a:defRPr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buNone/>
              <a:defRPr/>
            </a:pPr>
            <a:r>
              <a:rPr lang="es-MX" sz="2400" b="1" dirty="0"/>
              <a:t>Listas</a:t>
            </a:r>
          </a:p>
          <a:p>
            <a:pPr>
              <a:defRPr/>
            </a:pPr>
            <a:r>
              <a:rPr lang="es-MX" sz="2400" dirty="0" err="1"/>
              <a:t>list-style-image</a:t>
            </a:r>
            <a:endParaRPr lang="es-MX" sz="2400" dirty="0"/>
          </a:p>
          <a:p>
            <a:pPr>
              <a:defRPr/>
            </a:pPr>
            <a:r>
              <a:rPr lang="es-MX" sz="2400" dirty="0" err="1"/>
              <a:t>list-style-type</a:t>
            </a:r>
            <a:endParaRPr lang="es-ES" sz="2400" dirty="0"/>
          </a:p>
          <a:p>
            <a:pPr>
              <a:defRPr/>
            </a:pPr>
            <a:endParaRPr lang="es-ES" sz="2400" dirty="0"/>
          </a:p>
          <a:p>
            <a:pPr>
              <a:defRPr/>
            </a:pPr>
            <a:endParaRPr lang="es-ES" sz="2400" b="1" dirty="0"/>
          </a:p>
        </p:txBody>
      </p:sp>
      <p:sp>
        <p:nvSpPr>
          <p:cNvPr id="8" name="2 Marcador de contenido">
            <a:extLst>
              <a:ext uri="{FF2B5EF4-FFF2-40B4-BE49-F238E27FC236}">
                <a16:creationId xmlns:a16="http://schemas.microsoft.com/office/drawing/2014/main" id="{02D39F68-7C73-25C4-8701-A5809C313D70}"/>
              </a:ext>
            </a:extLst>
          </p:cNvPr>
          <p:cNvSpPr txBox="1">
            <a:spLocks/>
          </p:cNvSpPr>
          <p:nvPr/>
        </p:nvSpPr>
        <p:spPr bwMode="auto">
          <a:xfrm>
            <a:off x="7868322" y="3849627"/>
            <a:ext cx="3313113" cy="2520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73050" indent="-273050" algn="l" rtl="0" eaLnBrk="0" fontAlgn="base" hangingPunct="0">
              <a:spcBef>
                <a:spcPts val="600"/>
              </a:spcBef>
              <a:spcAft>
                <a:spcPct val="0"/>
              </a:spcAft>
              <a:buClr>
                <a:schemeClr val="accent1"/>
              </a:buClr>
              <a:buSzPct val="76000"/>
              <a:buFont typeface="Wingdings 3" pitchFamily="18" charset="2"/>
              <a:buChar char=""/>
              <a:defRPr sz="2600" kern="1200">
                <a:solidFill>
                  <a:schemeClr val="tx1"/>
                </a:solidFill>
                <a:latin typeface="+mn-lt"/>
                <a:ea typeface="+mn-ea"/>
                <a:cs typeface="+mn-cs"/>
              </a:defRPr>
            </a:lvl1pPr>
            <a:lvl2pPr marL="547688" indent="-273050" algn="l" rtl="0" eaLnBrk="0" fontAlgn="base" hangingPunct="0">
              <a:spcBef>
                <a:spcPts val="500"/>
              </a:spcBef>
              <a:spcAft>
                <a:spcPct val="0"/>
              </a:spcAft>
              <a:buClr>
                <a:schemeClr val="accent2"/>
              </a:buClr>
              <a:buSzPct val="76000"/>
              <a:buFont typeface="Wingdings 3" pitchFamily="18" charset="2"/>
              <a:buChar char=""/>
              <a:defRPr sz="2300" kern="1200">
                <a:solidFill>
                  <a:schemeClr val="tx2"/>
                </a:solidFill>
                <a:latin typeface="+mn-lt"/>
                <a:ea typeface="+mn-ea"/>
                <a:cs typeface="+mn-cs"/>
              </a:defRPr>
            </a:lvl2pPr>
            <a:lvl3pPr marL="822325" indent="-228600" algn="l" rtl="0" eaLnBrk="0" fontAlgn="base" hangingPunct="0">
              <a:spcBef>
                <a:spcPts val="500"/>
              </a:spcBef>
              <a:spcAft>
                <a:spcPct val="0"/>
              </a:spcAft>
              <a:buClr>
                <a:srgbClr val="BCBCBC"/>
              </a:buClr>
              <a:buSzPct val="76000"/>
              <a:buFont typeface="Wingdings 3" pitchFamily="18" charset="2"/>
              <a:buChar char=""/>
              <a:defRPr sz="2000" kern="1200">
                <a:solidFill>
                  <a:schemeClr val="tx1"/>
                </a:solidFill>
                <a:latin typeface="+mn-lt"/>
                <a:ea typeface="+mn-ea"/>
                <a:cs typeface="+mn-cs"/>
              </a:defRPr>
            </a:lvl3pPr>
            <a:lvl4pPr marL="1096963" indent="-228600" algn="l" rtl="0" eaLnBrk="0" fontAlgn="base" hangingPunct="0">
              <a:spcBef>
                <a:spcPts val="400"/>
              </a:spcBef>
              <a:spcAft>
                <a:spcPct val="0"/>
              </a:spcAft>
              <a:buClr>
                <a:srgbClr val="8BA2B4"/>
              </a:buClr>
              <a:buSzPct val="70000"/>
              <a:buFont typeface="Wingdings" pitchFamily="2" charset="2"/>
              <a:buChar char=""/>
              <a:defRPr sz="2000" kern="1200">
                <a:solidFill>
                  <a:schemeClr val="tx1"/>
                </a:solidFill>
                <a:latin typeface="+mn-lt"/>
                <a:ea typeface="+mn-ea"/>
                <a:cs typeface="+mn-cs"/>
              </a:defRPr>
            </a:lvl4pPr>
            <a:lvl5pPr marL="1371600" indent="-228600" algn="l" rtl="0" eaLnBrk="0" fontAlgn="base" hangingPunct="0">
              <a:spcBef>
                <a:spcPts val="300"/>
              </a:spcBef>
              <a:spcAft>
                <a:spcPct val="0"/>
              </a:spcAft>
              <a:buClr>
                <a:schemeClr val="accent2"/>
              </a:buClr>
              <a:buSzPct val="70000"/>
              <a:buFont typeface="Wingdings" pitchFamily="2" charset="2"/>
              <a:buChar char=""/>
              <a:defRPr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buNone/>
              <a:defRPr/>
            </a:pPr>
            <a:r>
              <a:rPr lang="es-MX" sz="2400" b="1" dirty="0"/>
              <a:t>Colores y fondos</a:t>
            </a:r>
          </a:p>
          <a:p>
            <a:pPr>
              <a:defRPr/>
            </a:pPr>
            <a:r>
              <a:rPr lang="es-MX" sz="2400" dirty="0"/>
              <a:t>color</a:t>
            </a:r>
          </a:p>
          <a:p>
            <a:pPr>
              <a:defRPr/>
            </a:pPr>
            <a:r>
              <a:rPr lang="es-MX" sz="2400" dirty="0" err="1"/>
              <a:t>background</a:t>
            </a:r>
            <a:r>
              <a:rPr lang="es-MX" sz="2400" dirty="0"/>
              <a:t>-color</a:t>
            </a:r>
          </a:p>
          <a:p>
            <a:pPr>
              <a:defRPr/>
            </a:pPr>
            <a:r>
              <a:rPr lang="es-MX" sz="2400" dirty="0" err="1"/>
              <a:t>background-image</a:t>
            </a:r>
            <a:endParaRPr lang="es-MX" sz="2400" dirty="0"/>
          </a:p>
          <a:p>
            <a:pPr>
              <a:defRPr/>
            </a:pPr>
            <a:r>
              <a:rPr lang="es-MX" sz="2400" dirty="0" err="1"/>
              <a:t>background-repeat</a:t>
            </a:r>
            <a:endParaRPr lang="es-MX" sz="2400" dirty="0"/>
          </a:p>
          <a:p>
            <a:pPr>
              <a:defRPr/>
            </a:pPr>
            <a:r>
              <a:rPr lang="es-MX" sz="2400" dirty="0" err="1"/>
              <a:t>opacity</a:t>
            </a:r>
            <a:endParaRPr lang="es-MX" sz="2400" dirty="0"/>
          </a:p>
          <a:p>
            <a:pPr marL="0" indent="0">
              <a:buNone/>
              <a:defRPr/>
            </a:pPr>
            <a:endParaRPr lang="es-MX" sz="2400" b="1" dirty="0"/>
          </a:p>
        </p:txBody>
      </p:sp>
      <p:sp>
        <p:nvSpPr>
          <p:cNvPr id="7" name="Título 3">
            <a:extLst>
              <a:ext uri="{FF2B5EF4-FFF2-40B4-BE49-F238E27FC236}">
                <a16:creationId xmlns:a16="http://schemas.microsoft.com/office/drawing/2014/main" id="{DDFD527A-4B34-2C53-6ECD-36E68A0DADE7}"/>
              </a:ext>
            </a:extLst>
          </p:cNvPr>
          <p:cNvSpPr txBox="1">
            <a:spLocks/>
          </p:cNvSpPr>
          <p:nvPr/>
        </p:nvSpPr>
        <p:spPr>
          <a:xfrm>
            <a:off x="0" y="0"/>
            <a:ext cx="12192000" cy="1325563"/>
          </a:xfrm>
          <a:prstGeom prst="rect">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s-ES" sz="4800" b="1" dirty="0"/>
              <a:t>Propiedades más usadas</a:t>
            </a:r>
          </a:p>
        </p:txBody>
      </p:sp>
      <p:sp>
        <p:nvSpPr>
          <p:cNvPr id="5" name="Marcador de número de diapositiva 4">
            <a:extLst>
              <a:ext uri="{FF2B5EF4-FFF2-40B4-BE49-F238E27FC236}">
                <a16:creationId xmlns:a16="http://schemas.microsoft.com/office/drawing/2014/main" id="{08206D00-3649-ABF3-BB4E-FF0A019FB77D}"/>
              </a:ext>
            </a:extLst>
          </p:cNvPr>
          <p:cNvSpPr>
            <a:spLocks noGrp="1"/>
          </p:cNvSpPr>
          <p:nvPr>
            <p:ph type="sldNum" sz="quarter" idx="12"/>
          </p:nvPr>
        </p:nvSpPr>
        <p:spPr/>
        <p:txBody>
          <a:bodyPr/>
          <a:lstStyle/>
          <a:p>
            <a:fld id="{0530B498-C689-4599-93E2-4FCD09F78740}" type="slidenum">
              <a:rPr lang="es-ES" smtClean="0"/>
              <a:t>51</a:t>
            </a:fld>
            <a:endParaRPr lang="es-ES"/>
          </a:p>
        </p:txBody>
      </p:sp>
      <p:sp>
        <p:nvSpPr>
          <p:cNvPr id="2" name="Rectángulo 1">
            <a:extLst>
              <a:ext uri="{FF2B5EF4-FFF2-40B4-BE49-F238E27FC236}">
                <a16:creationId xmlns:a16="http://schemas.microsoft.com/office/drawing/2014/main" id="{622F1C98-66BD-4E39-965C-916ECA92917D}"/>
              </a:ext>
            </a:extLst>
          </p:cNvPr>
          <p:cNvSpPr/>
          <p:nvPr/>
        </p:nvSpPr>
        <p:spPr>
          <a:xfrm>
            <a:off x="259456" y="6352143"/>
            <a:ext cx="5948808" cy="369332"/>
          </a:xfrm>
          <a:prstGeom prst="rect">
            <a:avLst/>
          </a:prstGeom>
        </p:spPr>
        <p:txBody>
          <a:bodyPr wrap="square">
            <a:spAutoFit/>
          </a:bodyPr>
          <a:lstStyle/>
          <a:p>
            <a:r>
              <a:rPr lang="es-ES" dirty="0">
                <a:solidFill>
                  <a:schemeClr val="accent1"/>
                </a:solidFill>
              </a:rPr>
              <a:t>https://www.htmlhelp.com/es/reference/css/properties.html</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7" name="2 Marcador de contenido">
            <a:extLst>
              <a:ext uri="{FF2B5EF4-FFF2-40B4-BE49-F238E27FC236}">
                <a16:creationId xmlns:a16="http://schemas.microsoft.com/office/drawing/2014/main" id="{1F6637D8-6563-FF67-C7C9-87DC25F66944}"/>
              </a:ext>
            </a:extLst>
          </p:cNvPr>
          <p:cNvSpPr>
            <a:spLocks noGrp="1"/>
          </p:cNvSpPr>
          <p:nvPr>
            <p:ph sz="quarter" idx="1"/>
          </p:nvPr>
        </p:nvSpPr>
        <p:spPr>
          <a:xfrm>
            <a:off x="838199" y="1555750"/>
            <a:ext cx="10785231" cy="4937125"/>
          </a:xfrm>
        </p:spPr>
        <p:txBody>
          <a:bodyPr>
            <a:normAutofit fontScale="92500"/>
          </a:bodyPr>
          <a:lstStyle/>
          <a:p>
            <a:pPr algn="just"/>
            <a:r>
              <a:rPr lang="es-MX" altLang="es-ES" b="1" dirty="0" err="1"/>
              <a:t>float</a:t>
            </a:r>
            <a:r>
              <a:rPr lang="es-MX" altLang="es-ES" dirty="0"/>
              <a:t>: </a:t>
            </a:r>
            <a:r>
              <a:rPr lang="es-ES" dirty="0"/>
              <a:t>permite ajustar texto alrededor de un elemento</a:t>
            </a:r>
          </a:p>
          <a:p>
            <a:pPr algn="just"/>
            <a:r>
              <a:rPr lang="es-MX" altLang="es-ES" b="1" dirty="0" err="1"/>
              <a:t>clear</a:t>
            </a:r>
            <a:r>
              <a:rPr lang="es-MX" altLang="es-ES" dirty="0"/>
              <a:t>: controla el comportamiento de los elementos adyacentes a elementos posicionados de forma flotante. </a:t>
            </a:r>
          </a:p>
          <a:p>
            <a:pPr algn="just"/>
            <a:r>
              <a:rPr lang="es-MX" altLang="es-ES" b="1" dirty="0" err="1"/>
              <a:t>overflow</a:t>
            </a:r>
            <a:r>
              <a:rPr lang="es-MX" altLang="es-ES" dirty="0"/>
              <a:t>: controla el comportamiento de los contenidos que no caben en su elemento contenedor (</a:t>
            </a:r>
            <a:r>
              <a:rPr lang="es-MX" altLang="es-ES" i="1" dirty="0"/>
              <a:t>valores: visible, </a:t>
            </a:r>
            <a:r>
              <a:rPr lang="es-MX" altLang="es-ES" i="1" dirty="0" err="1"/>
              <a:t>hidden</a:t>
            </a:r>
            <a:r>
              <a:rPr lang="es-MX" altLang="es-ES" i="1" dirty="0"/>
              <a:t>, </a:t>
            </a:r>
            <a:r>
              <a:rPr lang="es-MX" altLang="es-ES" i="1" dirty="0" err="1"/>
              <a:t>scroll</a:t>
            </a:r>
            <a:r>
              <a:rPr lang="es-MX" altLang="es-ES" i="1" dirty="0"/>
              <a:t>, auto, </a:t>
            </a:r>
            <a:r>
              <a:rPr lang="es-MX" altLang="es-ES" i="1" dirty="0" err="1"/>
              <a:t>inherit</a:t>
            </a:r>
            <a:r>
              <a:rPr lang="es-MX" altLang="es-ES" dirty="0"/>
              <a:t>)</a:t>
            </a:r>
          </a:p>
          <a:p>
            <a:pPr algn="just"/>
            <a:r>
              <a:rPr lang="es-MX" altLang="es-ES" b="1" dirty="0" err="1"/>
              <a:t>display</a:t>
            </a:r>
            <a:r>
              <a:rPr lang="es-MX" altLang="es-ES" dirty="0"/>
              <a:t>: controla diferentes aspectos de la visualización de un elemento, permite incluso ocultarlo con el valor “</a:t>
            </a:r>
            <a:r>
              <a:rPr lang="es-MX" altLang="es-ES" dirty="0" err="1"/>
              <a:t>none</a:t>
            </a:r>
            <a:r>
              <a:rPr lang="es-MX" altLang="es-ES" dirty="0"/>
              <a:t>”.</a:t>
            </a:r>
          </a:p>
          <a:p>
            <a:pPr algn="just"/>
            <a:r>
              <a:rPr lang="es-MX" altLang="es-ES" b="1" dirty="0" err="1"/>
              <a:t>list-style-image</a:t>
            </a:r>
            <a:r>
              <a:rPr lang="es-MX" altLang="es-ES" dirty="0"/>
              <a:t>: URL con una imagen que se debe usar como viñeta.</a:t>
            </a:r>
          </a:p>
          <a:p>
            <a:pPr algn="just"/>
            <a:r>
              <a:rPr lang="es-MX" altLang="es-ES" b="1" dirty="0" err="1"/>
              <a:t>list-style-type</a:t>
            </a:r>
            <a:r>
              <a:rPr lang="es-MX" altLang="es-ES" dirty="0"/>
              <a:t>: diferentes estilos de viñetas y numeración para los elementos de la lista.</a:t>
            </a:r>
          </a:p>
          <a:p>
            <a:pPr algn="just"/>
            <a:r>
              <a:rPr lang="es-MX" altLang="es-ES" b="1" dirty="0"/>
              <a:t>box-</a:t>
            </a:r>
            <a:r>
              <a:rPr lang="es-MX" altLang="es-ES" b="1" dirty="0" err="1"/>
              <a:t>shadow</a:t>
            </a:r>
            <a:r>
              <a:rPr lang="es-MX" altLang="es-ES" dirty="0"/>
              <a:t>: aplicar un efecto de sombra a un elemento.</a:t>
            </a:r>
          </a:p>
          <a:p>
            <a:pPr algn="just"/>
            <a:endParaRPr lang="es-ES" altLang="es-ES" sz="2000" dirty="0"/>
          </a:p>
        </p:txBody>
      </p:sp>
      <p:sp>
        <p:nvSpPr>
          <p:cNvPr id="3" name="Título 2">
            <a:extLst>
              <a:ext uri="{FF2B5EF4-FFF2-40B4-BE49-F238E27FC236}">
                <a16:creationId xmlns:a16="http://schemas.microsoft.com/office/drawing/2014/main" id="{D85AD9E2-C4E3-C133-2926-7A359556C3BF}"/>
              </a:ext>
            </a:extLst>
          </p:cNvPr>
          <p:cNvSpPr>
            <a:spLocks noGrp="1"/>
          </p:cNvSpPr>
          <p:nvPr>
            <p:ph type="title"/>
          </p:nvPr>
        </p:nvSpPr>
        <p:spPr/>
        <p:txBody>
          <a:bodyPr/>
          <a:lstStyle/>
          <a:p>
            <a:endParaRPr lang="es-ES"/>
          </a:p>
        </p:txBody>
      </p:sp>
      <p:sp>
        <p:nvSpPr>
          <p:cNvPr id="4" name="Título 3">
            <a:extLst>
              <a:ext uri="{FF2B5EF4-FFF2-40B4-BE49-F238E27FC236}">
                <a16:creationId xmlns:a16="http://schemas.microsoft.com/office/drawing/2014/main" id="{B1716262-7910-B611-BC5F-3C13E8569C69}"/>
              </a:ext>
            </a:extLst>
          </p:cNvPr>
          <p:cNvSpPr txBox="1">
            <a:spLocks/>
          </p:cNvSpPr>
          <p:nvPr/>
        </p:nvSpPr>
        <p:spPr>
          <a:xfrm>
            <a:off x="0" y="0"/>
            <a:ext cx="12192000" cy="1325563"/>
          </a:xfrm>
          <a:prstGeom prst="rect">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s-ES" sz="4800" b="1" dirty="0"/>
              <a:t>Propiedades más usadas</a:t>
            </a:r>
          </a:p>
        </p:txBody>
      </p:sp>
      <p:sp>
        <p:nvSpPr>
          <p:cNvPr id="5" name="Marcador de número de diapositiva 4">
            <a:extLst>
              <a:ext uri="{FF2B5EF4-FFF2-40B4-BE49-F238E27FC236}">
                <a16:creationId xmlns:a16="http://schemas.microsoft.com/office/drawing/2014/main" id="{F74F4841-824F-F134-E6D6-50F4D78B184A}"/>
              </a:ext>
            </a:extLst>
          </p:cNvPr>
          <p:cNvSpPr>
            <a:spLocks noGrp="1"/>
          </p:cNvSpPr>
          <p:nvPr>
            <p:ph type="sldNum" sz="quarter" idx="12"/>
          </p:nvPr>
        </p:nvSpPr>
        <p:spPr/>
        <p:txBody>
          <a:bodyPr/>
          <a:lstStyle/>
          <a:p>
            <a:fld id="{0530B498-C689-4599-93E2-4FCD09F78740}" type="slidenum">
              <a:rPr lang="es-ES" smtClean="0"/>
              <a:t>52</a:t>
            </a:fld>
            <a:endParaRPr lang="es-ES"/>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447596-A5FE-4686-A18A-4986DB1FEB1F}"/>
              </a:ext>
            </a:extLst>
          </p:cNvPr>
          <p:cNvSpPr>
            <a:spLocks noGrp="1"/>
          </p:cNvSpPr>
          <p:nvPr>
            <p:ph type="title"/>
          </p:nvPr>
        </p:nvSpPr>
        <p:spPr/>
        <p:txBody>
          <a:bodyPr/>
          <a:lstStyle/>
          <a:p>
            <a:endParaRPr lang="es-ES" dirty="0"/>
          </a:p>
        </p:txBody>
      </p:sp>
      <p:sp>
        <p:nvSpPr>
          <p:cNvPr id="3" name="Marcador de contenido 2">
            <a:extLst>
              <a:ext uri="{FF2B5EF4-FFF2-40B4-BE49-F238E27FC236}">
                <a16:creationId xmlns:a16="http://schemas.microsoft.com/office/drawing/2014/main" id="{40E0CD9D-C5FA-47CF-983B-239B01C60FAB}"/>
              </a:ext>
            </a:extLst>
          </p:cNvPr>
          <p:cNvSpPr>
            <a:spLocks noGrp="1"/>
          </p:cNvSpPr>
          <p:nvPr>
            <p:ph idx="1"/>
          </p:nvPr>
        </p:nvSpPr>
        <p:spPr/>
        <p:txBody>
          <a:bodyPr/>
          <a:lstStyle/>
          <a:p>
            <a:pPr marL="0" indent="0" algn="just">
              <a:buNone/>
            </a:pPr>
            <a:r>
              <a:rPr lang="es-ES" dirty="0"/>
              <a:t>Las unidades de medida en CSS se emplean para definir la altura y la anchura de las cajas que definen los elementos y para establecer el tamaño del texto mostrado. CSS divide las unidades de medida en 2 grupos: </a:t>
            </a:r>
            <a:r>
              <a:rPr lang="es-ES" b="1" dirty="0"/>
              <a:t>absolutas y relativas</a:t>
            </a:r>
            <a:r>
              <a:rPr lang="es-ES" dirty="0"/>
              <a:t>. </a:t>
            </a:r>
          </a:p>
          <a:p>
            <a:pPr marL="0" indent="0" algn="just">
              <a:buNone/>
            </a:pPr>
            <a:endParaRPr lang="es-ES" dirty="0"/>
          </a:p>
          <a:p>
            <a:pPr marL="0" indent="0">
              <a:buNone/>
            </a:pPr>
            <a:endParaRPr lang="es-ES" dirty="0"/>
          </a:p>
        </p:txBody>
      </p:sp>
      <p:sp>
        <p:nvSpPr>
          <p:cNvPr id="4" name="Marcador de número de diapositiva 3">
            <a:extLst>
              <a:ext uri="{FF2B5EF4-FFF2-40B4-BE49-F238E27FC236}">
                <a16:creationId xmlns:a16="http://schemas.microsoft.com/office/drawing/2014/main" id="{2E4DBE5C-AE2F-4CD8-BB9F-3A7457D6BAA8}"/>
              </a:ext>
            </a:extLst>
          </p:cNvPr>
          <p:cNvSpPr>
            <a:spLocks noGrp="1"/>
          </p:cNvSpPr>
          <p:nvPr>
            <p:ph type="sldNum" sz="quarter" idx="12"/>
          </p:nvPr>
        </p:nvSpPr>
        <p:spPr/>
        <p:txBody>
          <a:bodyPr/>
          <a:lstStyle/>
          <a:p>
            <a:fld id="{0530B498-C689-4599-93E2-4FCD09F78740}" type="slidenum">
              <a:rPr lang="es-ES" smtClean="0"/>
              <a:t>53</a:t>
            </a:fld>
            <a:endParaRPr lang="es-ES"/>
          </a:p>
        </p:txBody>
      </p:sp>
      <p:sp>
        <p:nvSpPr>
          <p:cNvPr id="5" name="Título 3">
            <a:extLst>
              <a:ext uri="{FF2B5EF4-FFF2-40B4-BE49-F238E27FC236}">
                <a16:creationId xmlns:a16="http://schemas.microsoft.com/office/drawing/2014/main" id="{CD66162C-0633-4ADA-983A-BD983EC65332}"/>
              </a:ext>
            </a:extLst>
          </p:cNvPr>
          <p:cNvSpPr txBox="1">
            <a:spLocks/>
          </p:cNvSpPr>
          <p:nvPr/>
        </p:nvSpPr>
        <p:spPr>
          <a:xfrm>
            <a:off x="0" y="0"/>
            <a:ext cx="12192000" cy="1325563"/>
          </a:xfrm>
          <a:prstGeom prst="rect">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s-ES" sz="4800" b="1" dirty="0"/>
              <a:t>Unidades de medida </a:t>
            </a:r>
          </a:p>
        </p:txBody>
      </p:sp>
    </p:spTree>
    <p:extLst>
      <p:ext uri="{BB962C8B-B14F-4D97-AF65-F5344CB8AC3E}">
        <p14:creationId xmlns:p14="http://schemas.microsoft.com/office/powerpoint/2010/main" val="226297736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2EBD971-1E30-44EC-8686-AB98D21D1BEC}"/>
              </a:ext>
            </a:extLst>
          </p:cNvPr>
          <p:cNvSpPr>
            <a:spLocks noGrp="1"/>
          </p:cNvSpPr>
          <p:nvPr>
            <p:ph type="title"/>
          </p:nvPr>
        </p:nvSpPr>
        <p:spPr/>
        <p:txBody>
          <a:bodyPr/>
          <a:lstStyle/>
          <a:p>
            <a:endParaRPr lang="es-ES"/>
          </a:p>
        </p:txBody>
      </p:sp>
      <p:sp>
        <p:nvSpPr>
          <p:cNvPr id="3" name="Marcador de contenido 2">
            <a:extLst>
              <a:ext uri="{FF2B5EF4-FFF2-40B4-BE49-F238E27FC236}">
                <a16:creationId xmlns:a16="http://schemas.microsoft.com/office/drawing/2014/main" id="{2ECECBE6-FF08-4C4F-A99C-BB9D05534FC1}"/>
              </a:ext>
            </a:extLst>
          </p:cNvPr>
          <p:cNvSpPr>
            <a:spLocks noGrp="1"/>
          </p:cNvSpPr>
          <p:nvPr>
            <p:ph idx="1"/>
          </p:nvPr>
        </p:nvSpPr>
        <p:spPr>
          <a:xfrm>
            <a:off x="838200" y="1863969"/>
            <a:ext cx="10925908" cy="4628906"/>
          </a:xfrm>
        </p:spPr>
        <p:txBody>
          <a:bodyPr>
            <a:normAutofit/>
          </a:bodyPr>
          <a:lstStyle/>
          <a:p>
            <a:pPr marL="0" indent="0" algn="just">
              <a:buNone/>
            </a:pPr>
            <a:r>
              <a:rPr lang="es-ES" dirty="0"/>
              <a:t>Son más flexibles que las unidades absolutas porque se adaptan más fácilmente a los diferentes medios. Esto hace que las proporciones entre los elementos se mantengan y todo encaje. </a:t>
            </a:r>
          </a:p>
          <a:p>
            <a:pPr lvl="0"/>
            <a:r>
              <a:rPr lang="es-ES" dirty="0"/>
              <a:t>em, relativa al tamaño de letra establecida en el navegador. </a:t>
            </a:r>
          </a:p>
          <a:p>
            <a:pPr lvl="0" algn="just"/>
            <a:r>
              <a:rPr lang="es-ES" dirty="0"/>
              <a:t>ex, relativa a la altura de la «x» del elemento. También se conoce por ser más o menos la mitad del tamaño de la fuente del navegador o 0.5em </a:t>
            </a:r>
          </a:p>
          <a:p>
            <a:pPr lvl="0"/>
            <a:r>
              <a:rPr lang="es-ES" dirty="0" err="1"/>
              <a:t>px</a:t>
            </a:r>
            <a:r>
              <a:rPr lang="es-ES" dirty="0"/>
              <a:t>, (píxel) relativa respecto a la pantalla del usuario </a:t>
            </a:r>
          </a:p>
          <a:p>
            <a:pPr lvl="0"/>
            <a:r>
              <a:rPr lang="es-US" dirty="0"/>
              <a:t>%, </a:t>
            </a:r>
            <a:r>
              <a:rPr lang="es-ES" dirty="0"/>
              <a:t>se refieren al valor de otras propiedades de ese elemento o al valor de esa misma propiedad en los elementos superiores</a:t>
            </a:r>
          </a:p>
          <a:p>
            <a:endParaRPr lang="es-ES" dirty="0"/>
          </a:p>
        </p:txBody>
      </p:sp>
      <p:sp>
        <p:nvSpPr>
          <p:cNvPr id="4" name="Marcador de número de diapositiva 3">
            <a:extLst>
              <a:ext uri="{FF2B5EF4-FFF2-40B4-BE49-F238E27FC236}">
                <a16:creationId xmlns:a16="http://schemas.microsoft.com/office/drawing/2014/main" id="{1073025C-C67E-4297-A32F-BE22928AD1EA}"/>
              </a:ext>
            </a:extLst>
          </p:cNvPr>
          <p:cNvSpPr>
            <a:spLocks noGrp="1"/>
          </p:cNvSpPr>
          <p:nvPr>
            <p:ph type="sldNum" sz="quarter" idx="12"/>
          </p:nvPr>
        </p:nvSpPr>
        <p:spPr/>
        <p:txBody>
          <a:bodyPr/>
          <a:lstStyle/>
          <a:p>
            <a:fld id="{0530B498-C689-4599-93E2-4FCD09F78740}" type="slidenum">
              <a:rPr lang="es-ES" smtClean="0"/>
              <a:t>54</a:t>
            </a:fld>
            <a:endParaRPr lang="es-ES"/>
          </a:p>
        </p:txBody>
      </p:sp>
      <p:sp>
        <p:nvSpPr>
          <p:cNvPr id="5" name="Título 3">
            <a:extLst>
              <a:ext uri="{FF2B5EF4-FFF2-40B4-BE49-F238E27FC236}">
                <a16:creationId xmlns:a16="http://schemas.microsoft.com/office/drawing/2014/main" id="{C773D121-D423-49D6-B03C-42C2570C61D5}"/>
              </a:ext>
            </a:extLst>
          </p:cNvPr>
          <p:cNvSpPr txBox="1">
            <a:spLocks/>
          </p:cNvSpPr>
          <p:nvPr/>
        </p:nvSpPr>
        <p:spPr>
          <a:xfrm>
            <a:off x="0" y="0"/>
            <a:ext cx="12192000" cy="1325563"/>
          </a:xfrm>
          <a:prstGeom prst="rect">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s-ES" sz="4800" b="1" dirty="0"/>
              <a:t>Unidades de medida relativas </a:t>
            </a:r>
          </a:p>
        </p:txBody>
      </p:sp>
    </p:spTree>
    <p:extLst>
      <p:ext uri="{BB962C8B-B14F-4D97-AF65-F5344CB8AC3E}">
        <p14:creationId xmlns:p14="http://schemas.microsoft.com/office/powerpoint/2010/main" val="80206382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C79D389-B1B9-471D-99BB-840CB8F6A37E}"/>
              </a:ext>
            </a:extLst>
          </p:cNvPr>
          <p:cNvSpPr>
            <a:spLocks noGrp="1"/>
          </p:cNvSpPr>
          <p:nvPr>
            <p:ph type="title"/>
          </p:nvPr>
        </p:nvSpPr>
        <p:spPr/>
        <p:txBody>
          <a:bodyPr/>
          <a:lstStyle/>
          <a:p>
            <a:endParaRPr lang="es-ES" dirty="0"/>
          </a:p>
        </p:txBody>
      </p:sp>
      <p:sp>
        <p:nvSpPr>
          <p:cNvPr id="3" name="Marcador de contenido 2">
            <a:extLst>
              <a:ext uri="{FF2B5EF4-FFF2-40B4-BE49-F238E27FC236}">
                <a16:creationId xmlns:a16="http://schemas.microsoft.com/office/drawing/2014/main" id="{00F95925-347F-AB8E-9134-D67122F1C2AA}"/>
              </a:ext>
            </a:extLst>
          </p:cNvPr>
          <p:cNvSpPr>
            <a:spLocks noGrp="1"/>
          </p:cNvSpPr>
          <p:nvPr>
            <p:ph idx="1"/>
          </p:nvPr>
        </p:nvSpPr>
        <p:spPr>
          <a:xfrm>
            <a:off x="838200" y="1690688"/>
            <a:ext cx="3930528" cy="4351338"/>
          </a:xfrm>
        </p:spPr>
        <p:txBody>
          <a:bodyPr/>
          <a:lstStyle/>
          <a:p>
            <a:pPr marL="0" indent="0" algn="just">
              <a:buNone/>
            </a:pPr>
            <a:r>
              <a:rPr lang="en-CA" dirty="0"/>
              <a:t>A</a:t>
            </a:r>
            <a:r>
              <a:rPr lang="es-ES" dirty="0"/>
              <a:t> partir del código HTML y CSS proporcionado determinar las reglas CSS necesarias para añadir las siguientes propiedades a la tipografía de la página:</a:t>
            </a:r>
          </a:p>
        </p:txBody>
      </p:sp>
      <p:pic>
        <p:nvPicPr>
          <p:cNvPr id="9" name="Imagen 8">
            <a:extLst>
              <a:ext uri="{FF2B5EF4-FFF2-40B4-BE49-F238E27FC236}">
                <a16:creationId xmlns:a16="http://schemas.microsoft.com/office/drawing/2014/main" id="{79DFFA31-BB15-F5FD-6B8E-A64BDBB56B8C}"/>
              </a:ext>
            </a:extLst>
          </p:cNvPr>
          <p:cNvPicPr>
            <a:picLocks noChangeAspect="1"/>
          </p:cNvPicPr>
          <p:nvPr/>
        </p:nvPicPr>
        <p:blipFill>
          <a:blip r:embed="rId3"/>
          <a:stretch>
            <a:fillRect/>
          </a:stretch>
        </p:blipFill>
        <p:spPr>
          <a:xfrm>
            <a:off x="5213473" y="1635125"/>
            <a:ext cx="5457825" cy="4857750"/>
          </a:xfrm>
          <a:prstGeom prst="rect">
            <a:avLst/>
          </a:prstGeom>
          <a:ln>
            <a:solidFill>
              <a:schemeClr val="accent1">
                <a:shade val="15000"/>
              </a:schemeClr>
            </a:solidFill>
          </a:ln>
        </p:spPr>
      </p:pic>
      <p:sp>
        <p:nvSpPr>
          <p:cNvPr id="12" name="Título 3">
            <a:extLst>
              <a:ext uri="{FF2B5EF4-FFF2-40B4-BE49-F238E27FC236}">
                <a16:creationId xmlns:a16="http://schemas.microsoft.com/office/drawing/2014/main" id="{31BC215A-2AFC-ACC2-B05A-507906FF91D5}"/>
              </a:ext>
            </a:extLst>
          </p:cNvPr>
          <p:cNvSpPr txBox="1">
            <a:spLocks/>
          </p:cNvSpPr>
          <p:nvPr/>
        </p:nvSpPr>
        <p:spPr>
          <a:xfrm>
            <a:off x="0" y="0"/>
            <a:ext cx="12192000" cy="1325563"/>
          </a:xfrm>
          <a:prstGeom prst="rect">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s-ES" sz="4800" b="1" dirty="0"/>
              <a:t>Ejemplo</a:t>
            </a:r>
          </a:p>
        </p:txBody>
      </p:sp>
      <p:sp>
        <p:nvSpPr>
          <p:cNvPr id="5" name="Marcador de número de diapositiva 4">
            <a:extLst>
              <a:ext uri="{FF2B5EF4-FFF2-40B4-BE49-F238E27FC236}">
                <a16:creationId xmlns:a16="http://schemas.microsoft.com/office/drawing/2014/main" id="{B6E0B32B-5EE3-9124-4109-EE5EFC5FB6BA}"/>
              </a:ext>
            </a:extLst>
          </p:cNvPr>
          <p:cNvSpPr>
            <a:spLocks noGrp="1"/>
          </p:cNvSpPr>
          <p:nvPr>
            <p:ph type="sldNum" sz="quarter" idx="12"/>
          </p:nvPr>
        </p:nvSpPr>
        <p:spPr/>
        <p:txBody>
          <a:bodyPr/>
          <a:lstStyle/>
          <a:p>
            <a:fld id="{0530B498-C689-4599-93E2-4FCD09F78740}" type="slidenum">
              <a:rPr lang="es-ES" smtClean="0"/>
              <a:t>55</a:t>
            </a:fld>
            <a:endParaRPr lang="es-ES"/>
          </a:p>
        </p:txBody>
      </p:sp>
    </p:spTree>
    <p:extLst>
      <p:ext uri="{BB962C8B-B14F-4D97-AF65-F5344CB8AC3E}">
        <p14:creationId xmlns:p14="http://schemas.microsoft.com/office/powerpoint/2010/main" val="161509908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EF7AA8B-FA43-3421-6ECA-2086D624DD73}"/>
              </a:ext>
            </a:extLst>
          </p:cNvPr>
          <p:cNvSpPr>
            <a:spLocks noGrp="1"/>
          </p:cNvSpPr>
          <p:nvPr>
            <p:ph type="title"/>
          </p:nvPr>
        </p:nvSpPr>
        <p:spPr/>
        <p:txBody>
          <a:bodyPr/>
          <a:lstStyle/>
          <a:p>
            <a:r>
              <a:rPr lang="es-ES" dirty="0"/>
              <a:t>Indicaciones</a:t>
            </a:r>
          </a:p>
        </p:txBody>
      </p:sp>
      <p:sp>
        <p:nvSpPr>
          <p:cNvPr id="7" name="Marcador de contenido 6">
            <a:extLst>
              <a:ext uri="{FF2B5EF4-FFF2-40B4-BE49-F238E27FC236}">
                <a16:creationId xmlns:a16="http://schemas.microsoft.com/office/drawing/2014/main" id="{16BEB2E6-2E67-BA9B-5C42-0CF1B0334402}"/>
              </a:ext>
            </a:extLst>
          </p:cNvPr>
          <p:cNvSpPr>
            <a:spLocks noGrp="1"/>
          </p:cNvSpPr>
          <p:nvPr>
            <p:ph idx="1"/>
          </p:nvPr>
        </p:nvSpPr>
        <p:spPr>
          <a:xfrm>
            <a:off x="838199" y="1579073"/>
            <a:ext cx="11013831" cy="4597890"/>
          </a:xfrm>
        </p:spPr>
        <p:txBody>
          <a:bodyPr/>
          <a:lstStyle/>
          <a:p>
            <a:pPr marL="514350" indent="-514350">
              <a:buFont typeface="+mj-lt"/>
              <a:buAutoNum type="arabicPeriod"/>
            </a:pPr>
            <a:r>
              <a:rPr lang="es-ES" sz="2400" dirty="0"/>
              <a:t>La fuente base de la página debe ser: color negro, tipo Arial, tamaño 0.9em, interlineado 1.4em </a:t>
            </a:r>
          </a:p>
          <a:p>
            <a:pPr marL="0" indent="0">
              <a:buNone/>
            </a:pPr>
            <a:r>
              <a:rPr lang="es-ES" dirty="0"/>
              <a:t>      </a:t>
            </a:r>
            <a:r>
              <a:rPr lang="es-ES" sz="2400" dirty="0"/>
              <a:t>Solución:</a:t>
            </a:r>
          </a:p>
          <a:p>
            <a:r>
              <a:rPr lang="es-ES" sz="2400" dirty="0"/>
              <a:t>Vincular el archivo styles.css con la página HTML</a:t>
            </a:r>
          </a:p>
          <a:p>
            <a:endParaRPr lang="es-ES" dirty="0"/>
          </a:p>
          <a:p>
            <a:pPr marL="0" indent="0">
              <a:buNone/>
            </a:pPr>
            <a:endParaRPr lang="es-ES" dirty="0"/>
          </a:p>
        </p:txBody>
      </p:sp>
      <p:pic>
        <p:nvPicPr>
          <p:cNvPr id="13" name="Imagen 12">
            <a:extLst>
              <a:ext uri="{FF2B5EF4-FFF2-40B4-BE49-F238E27FC236}">
                <a16:creationId xmlns:a16="http://schemas.microsoft.com/office/drawing/2014/main" id="{37CFF219-C7A9-28DD-452B-E042D50345AD}"/>
              </a:ext>
            </a:extLst>
          </p:cNvPr>
          <p:cNvPicPr>
            <a:picLocks noChangeAspect="1"/>
          </p:cNvPicPr>
          <p:nvPr/>
        </p:nvPicPr>
        <p:blipFill>
          <a:blip r:embed="rId3"/>
          <a:stretch>
            <a:fillRect/>
          </a:stretch>
        </p:blipFill>
        <p:spPr>
          <a:xfrm>
            <a:off x="1121020" y="3460545"/>
            <a:ext cx="6896100" cy="1171575"/>
          </a:xfrm>
          <a:prstGeom prst="rect">
            <a:avLst/>
          </a:prstGeom>
        </p:spPr>
      </p:pic>
      <p:sp>
        <p:nvSpPr>
          <p:cNvPr id="16" name="Título 3">
            <a:extLst>
              <a:ext uri="{FF2B5EF4-FFF2-40B4-BE49-F238E27FC236}">
                <a16:creationId xmlns:a16="http://schemas.microsoft.com/office/drawing/2014/main" id="{4A3A3696-7136-8F5D-14DB-3440182065AE}"/>
              </a:ext>
            </a:extLst>
          </p:cNvPr>
          <p:cNvSpPr txBox="1">
            <a:spLocks/>
          </p:cNvSpPr>
          <p:nvPr/>
        </p:nvSpPr>
        <p:spPr>
          <a:xfrm>
            <a:off x="0" y="0"/>
            <a:ext cx="12192000" cy="1325563"/>
          </a:xfrm>
          <a:prstGeom prst="rect">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s-ES" sz="4800" b="1" dirty="0"/>
              <a:t>Indicaciones</a:t>
            </a:r>
          </a:p>
        </p:txBody>
      </p:sp>
      <p:sp>
        <p:nvSpPr>
          <p:cNvPr id="4" name="Marcador de número de diapositiva 3">
            <a:extLst>
              <a:ext uri="{FF2B5EF4-FFF2-40B4-BE49-F238E27FC236}">
                <a16:creationId xmlns:a16="http://schemas.microsoft.com/office/drawing/2014/main" id="{DC364E12-2DAB-ECEC-9CE8-294FB23A7052}"/>
              </a:ext>
            </a:extLst>
          </p:cNvPr>
          <p:cNvSpPr>
            <a:spLocks noGrp="1"/>
          </p:cNvSpPr>
          <p:nvPr>
            <p:ph type="sldNum" sz="quarter" idx="12"/>
          </p:nvPr>
        </p:nvSpPr>
        <p:spPr/>
        <p:txBody>
          <a:bodyPr/>
          <a:lstStyle/>
          <a:p>
            <a:fld id="{0530B498-C689-4599-93E2-4FCD09F78740}" type="slidenum">
              <a:rPr lang="es-ES" smtClean="0"/>
              <a:t>56</a:t>
            </a:fld>
            <a:endParaRPr lang="es-ES"/>
          </a:p>
        </p:txBody>
      </p:sp>
      <p:pic>
        <p:nvPicPr>
          <p:cNvPr id="3" name="Imagen 2">
            <a:extLst>
              <a:ext uri="{FF2B5EF4-FFF2-40B4-BE49-F238E27FC236}">
                <a16:creationId xmlns:a16="http://schemas.microsoft.com/office/drawing/2014/main" id="{D9B6B18E-A62C-471E-A370-6A2E48B632EB}"/>
              </a:ext>
            </a:extLst>
          </p:cNvPr>
          <p:cNvPicPr>
            <a:picLocks noChangeAspect="1"/>
          </p:cNvPicPr>
          <p:nvPr/>
        </p:nvPicPr>
        <p:blipFill>
          <a:blip r:embed="rId4"/>
          <a:stretch>
            <a:fillRect/>
          </a:stretch>
        </p:blipFill>
        <p:spPr>
          <a:xfrm>
            <a:off x="1153259" y="4799704"/>
            <a:ext cx="3415811" cy="1209675"/>
          </a:xfrm>
          <a:prstGeom prst="rect">
            <a:avLst/>
          </a:prstGeom>
        </p:spPr>
      </p:pic>
    </p:spTree>
    <p:extLst>
      <p:ext uri="{BB962C8B-B14F-4D97-AF65-F5344CB8AC3E}">
        <p14:creationId xmlns:p14="http://schemas.microsoft.com/office/powerpoint/2010/main" val="55923670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7AFFAED-5429-726D-D872-F045A12E6AE7}"/>
              </a:ext>
            </a:extLst>
          </p:cNvPr>
          <p:cNvSpPr>
            <a:spLocks noGrp="1"/>
          </p:cNvSpPr>
          <p:nvPr>
            <p:ph type="title"/>
          </p:nvPr>
        </p:nvSpPr>
        <p:spPr/>
        <p:txBody>
          <a:bodyPr/>
          <a:lstStyle/>
          <a:p>
            <a:endParaRPr lang="es-ES" dirty="0"/>
          </a:p>
        </p:txBody>
      </p:sp>
      <p:sp>
        <p:nvSpPr>
          <p:cNvPr id="3" name="Marcador de contenido 2">
            <a:extLst>
              <a:ext uri="{FF2B5EF4-FFF2-40B4-BE49-F238E27FC236}">
                <a16:creationId xmlns:a16="http://schemas.microsoft.com/office/drawing/2014/main" id="{F9637C65-9ED5-4503-990A-E55BF71DDCA5}"/>
              </a:ext>
            </a:extLst>
          </p:cNvPr>
          <p:cNvSpPr>
            <a:spLocks noGrp="1"/>
          </p:cNvSpPr>
          <p:nvPr>
            <p:ph idx="1"/>
          </p:nvPr>
        </p:nvSpPr>
        <p:spPr/>
        <p:txBody>
          <a:bodyPr/>
          <a:lstStyle/>
          <a:p>
            <a:pPr marL="0" indent="0">
              <a:buNone/>
            </a:pPr>
            <a:r>
              <a:rPr lang="es-ES" dirty="0"/>
              <a:t>2. Los elementos &lt;h2&gt; de .articulo se muestran en color #CC6600, con un tamaño de letra de 1.6em, un interlineado de 1.2em y un margen inferior de 0.3em. </a:t>
            </a:r>
          </a:p>
          <a:p>
            <a:pPr marL="0" indent="0">
              <a:buNone/>
            </a:pPr>
            <a:endParaRPr lang="es-ES" dirty="0"/>
          </a:p>
          <a:p>
            <a:pPr marL="0" indent="0">
              <a:buNone/>
            </a:pPr>
            <a:endParaRPr lang="es-ES" dirty="0"/>
          </a:p>
          <a:p>
            <a:pPr marL="0" indent="0">
              <a:buNone/>
            </a:pPr>
            <a:endParaRPr lang="es-ES" dirty="0"/>
          </a:p>
          <a:p>
            <a:pPr marL="0" indent="0">
              <a:buNone/>
            </a:pPr>
            <a:endParaRPr lang="es-ES" dirty="0"/>
          </a:p>
        </p:txBody>
      </p:sp>
      <p:pic>
        <p:nvPicPr>
          <p:cNvPr id="9" name="Imagen 8">
            <a:extLst>
              <a:ext uri="{FF2B5EF4-FFF2-40B4-BE49-F238E27FC236}">
                <a16:creationId xmlns:a16="http://schemas.microsoft.com/office/drawing/2014/main" id="{81D6958C-CEF7-40FD-0787-F814AB927A34}"/>
              </a:ext>
            </a:extLst>
          </p:cNvPr>
          <p:cNvPicPr>
            <a:picLocks noChangeAspect="1"/>
          </p:cNvPicPr>
          <p:nvPr/>
        </p:nvPicPr>
        <p:blipFill>
          <a:blip r:embed="rId3"/>
          <a:stretch>
            <a:fillRect/>
          </a:stretch>
        </p:blipFill>
        <p:spPr>
          <a:xfrm>
            <a:off x="4095750" y="3739356"/>
            <a:ext cx="7905750" cy="523875"/>
          </a:xfrm>
          <a:prstGeom prst="rect">
            <a:avLst/>
          </a:prstGeom>
        </p:spPr>
      </p:pic>
      <p:pic>
        <p:nvPicPr>
          <p:cNvPr id="13" name="Imagen 12">
            <a:extLst>
              <a:ext uri="{FF2B5EF4-FFF2-40B4-BE49-F238E27FC236}">
                <a16:creationId xmlns:a16="http://schemas.microsoft.com/office/drawing/2014/main" id="{6A8961C1-EC85-2AAF-65B6-C0FB799076E3}"/>
              </a:ext>
            </a:extLst>
          </p:cNvPr>
          <p:cNvPicPr>
            <a:picLocks noChangeAspect="1"/>
          </p:cNvPicPr>
          <p:nvPr/>
        </p:nvPicPr>
        <p:blipFill>
          <a:blip r:embed="rId4"/>
          <a:stretch>
            <a:fillRect/>
          </a:stretch>
        </p:blipFill>
        <p:spPr>
          <a:xfrm>
            <a:off x="1037492" y="3429000"/>
            <a:ext cx="2858966" cy="2397522"/>
          </a:xfrm>
          <a:prstGeom prst="rect">
            <a:avLst/>
          </a:prstGeom>
        </p:spPr>
      </p:pic>
      <p:sp>
        <p:nvSpPr>
          <p:cNvPr id="14" name="Título 3">
            <a:extLst>
              <a:ext uri="{FF2B5EF4-FFF2-40B4-BE49-F238E27FC236}">
                <a16:creationId xmlns:a16="http://schemas.microsoft.com/office/drawing/2014/main" id="{82607379-A78F-2C11-FB29-298F6BF9E80C}"/>
              </a:ext>
            </a:extLst>
          </p:cNvPr>
          <p:cNvSpPr txBox="1">
            <a:spLocks/>
          </p:cNvSpPr>
          <p:nvPr/>
        </p:nvSpPr>
        <p:spPr>
          <a:xfrm>
            <a:off x="0" y="0"/>
            <a:ext cx="12192000" cy="1325563"/>
          </a:xfrm>
          <a:prstGeom prst="rect">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s-ES" sz="4800" b="1" dirty="0"/>
              <a:t>Indicaciones</a:t>
            </a:r>
          </a:p>
        </p:txBody>
      </p:sp>
      <p:sp>
        <p:nvSpPr>
          <p:cNvPr id="5" name="Marcador de número de diapositiva 4">
            <a:extLst>
              <a:ext uri="{FF2B5EF4-FFF2-40B4-BE49-F238E27FC236}">
                <a16:creationId xmlns:a16="http://schemas.microsoft.com/office/drawing/2014/main" id="{D2FCBA25-67A1-4DB4-EABB-04BF3C97880E}"/>
              </a:ext>
            </a:extLst>
          </p:cNvPr>
          <p:cNvSpPr>
            <a:spLocks noGrp="1"/>
          </p:cNvSpPr>
          <p:nvPr>
            <p:ph type="sldNum" sz="quarter" idx="12"/>
          </p:nvPr>
        </p:nvSpPr>
        <p:spPr/>
        <p:txBody>
          <a:bodyPr/>
          <a:lstStyle/>
          <a:p>
            <a:fld id="{0530B498-C689-4599-93E2-4FCD09F78740}" type="slidenum">
              <a:rPr lang="es-ES" smtClean="0"/>
              <a:t>57</a:t>
            </a:fld>
            <a:endParaRPr lang="es-ES"/>
          </a:p>
        </p:txBody>
      </p:sp>
      <p:pic>
        <p:nvPicPr>
          <p:cNvPr id="6" name="Imagen 5">
            <a:extLst>
              <a:ext uri="{FF2B5EF4-FFF2-40B4-BE49-F238E27FC236}">
                <a16:creationId xmlns:a16="http://schemas.microsoft.com/office/drawing/2014/main" id="{A54CDE28-A431-4A2C-84D5-C6FBEA0AEF17}"/>
              </a:ext>
            </a:extLst>
          </p:cNvPr>
          <p:cNvPicPr>
            <a:picLocks noChangeAspect="1"/>
          </p:cNvPicPr>
          <p:nvPr/>
        </p:nvPicPr>
        <p:blipFill>
          <a:blip r:embed="rId5"/>
          <a:stretch>
            <a:fillRect/>
          </a:stretch>
        </p:blipFill>
        <p:spPr>
          <a:xfrm>
            <a:off x="4095750" y="4556313"/>
            <a:ext cx="6372225" cy="409575"/>
          </a:xfrm>
          <a:prstGeom prst="rect">
            <a:avLst/>
          </a:prstGeom>
        </p:spPr>
      </p:pic>
    </p:spTree>
    <p:extLst>
      <p:ext uri="{BB962C8B-B14F-4D97-AF65-F5344CB8AC3E}">
        <p14:creationId xmlns:p14="http://schemas.microsoft.com/office/powerpoint/2010/main" val="247457546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892AD3F-3B1C-4442-9740-BD0D4F4AA67B}"/>
              </a:ext>
            </a:extLst>
          </p:cNvPr>
          <p:cNvSpPr>
            <a:spLocks noGrp="1"/>
          </p:cNvSpPr>
          <p:nvPr>
            <p:ph type="title"/>
          </p:nvPr>
        </p:nvSpPr>
        <p:spPr/>
        <p:txBody>
          <a:bodyPr/>
          <a:lstStyle/>
          <a:p>
            <a:endParaRPr lang="es-ES" dirty="0"/>
          </a:p>
        </p:txBody>
      </p:sp>
      <p:pic>
        <p:nvPicPr>
          <p:cNvPr id="6" name="Marcador de contenido 5">
            <a:extLst>
              <a:ext uri="{FF2B5EF4-FFF2-40B4-BE49-F238E27FC236}">
                <a16:creationId xmlns:a16="http://schemas.microsoft.com/office/drawing/2014/main" id="{85B9110B-499D-48FA-9A1B-EAD3A99BC4C1}"/>
              </a:ext>
            </a:extLst>
          </p:cNvPr>
          <p:cNvPicPr>
            <a:picLocks noGrp="1" noChangeAspect="1"/>
          </p:cNvPicPr>
          <p:nvPr>
            <p:ph idx="1"/>
          </p:nvPr>
        </p:nvPicPr>
        <p:blipFill>
          <a:blip r:embed="rId2"/>
          <a:stretch>
            <a:fillRect/>
          </a:stretch>
        </p:blipFill>
        <p:spPr>
          <a:xfrm>
            <a:off x="885092" y="2055019"/>
            <a:ext cx="4196862" cy="3114858"/>
          </a:xfrm>
          <a:prstGeom prst="rect">
            <a:avLst/>
          </a:prstGeom>
        </p:spPr>
      </p:pic>
      <p:sp>
        <p:nvSpPr>
          <p:cNvPr id="4" name="Marcador de número de diapositiva 3">
            <a:extLst>
              <a:ext uri="{FF2B5EF4-FFF2-40B4-BE49-F238E27FC236}">
                <a16:creationId xmlns:a16="http://schemas.microsoft.com/office/drawing/2014/main" id="{9F9A3DF4-BFAD-4571-8E83-607E80471D6C}"/>
              </a:ext>
            </a:extLst>
          </p:cNvPr>
          <p:cNvSpPr>
            <a:spLocks noGrp="1"/>
          </p:cNvSpPr>
          <p:nvPr>
            <p:ph type="sldNum" sz="quarter" idx="12"/>
          </p:nvPr>
        </p:nvSpPr>
        <p:spPr/>
        <p:txBody>
          <a:bodyPr/>
          <a:lstStyle/>
          <a:p>
            <a:fld id="{0530B498-C689-4599-93E2-4FCD09F78740}" type="slidenum">
              <a:rPr lang="es-ES" smtClean="0"/>
              <a:t>58</a:t>
            </a:fld>
            <a:endParaRPr lang="es-ES"/>
          </a:p>
        </p:txBody>
      </p:sp>
      <p:sp>
        <p:nvSpPr>
          <p:cNvPr id="5" name="Título 3">
            <a:extLst>
              <a:ext uri="{FF2B5EF4-FFF2-40B4-BE49-F238E27FC236}">
                <a16:creationId xmlns:a16="http://schemas.microsoft.com/office/drawing/2014/main" id="{8C69D9D5-D944-4C40-9CA7-A42D5DE758D4}"/>
              </a:ext>
            </a:extLst>
          </p:cNvPr>
          <p:cNvSpPr txBox="1">
            <a:spLocks/>
          </p:cNvSpPr>
          <p:nvPr/>
        </p:nvSpPr>
        <p:spPr>
          <a:xfrm>
            <a:off x="0" y="0"/>
            <a:ext cx="12192000" cy="1325563"/>
          </a:xfrm>
          <a:prstGeom prst="rect">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s-ES" sz="4800" b="1" dirty="0"/>
              <a:t>Variante 2</a:t>
            </a:r>
          </a:p>
        </p:txBody>
      </p:sp>
      <p:sp>
        <p:nvSpPr>
          <p:cNvPr id="7" name="Rectángulo 6">
            <a:extLst>
              <a:ext uri="{FF2B5EF4-FFF2-40B4-BE49-F238E27FC236}">
                <a16:creationId xmlns:a16="http://schemas.microsoft.com/office/drawing/2014/main" id="{93FDE449-7BAC-46AB-8E20-C2FB2596BBC8}"/>
              </a:ext>
            </a:extLst>
          </p:cNvPr>
          <p:cNvSpPr/>
          <p:nvPr/>
        </p:nvSpPr>
        <p:spPr>
          <a:xfrm>
            <a:off x="5386755" y="2305615"/>
            <a:ext cx="6096000" cy="2246769"/>
          </a:xfrm>
          <a:prstGeom prst="rect">
            <a:avLst/>
          </a:prstGeom>
        </p:spPr>
        <p:txBody>
          <a:bodyPr>
            <a:spAutoFit/>
          </a:bodyPr>
          <a:lstStyle/>
          <a:p>
            <a:pPr algn="just"/>
            <a:r>
              <a:rPr lang="en-CA" sz="2800" dirty="0" err="1"/>
              <a:t>Esta</a:t>
            </a:r>
            <a:r>
              <a:rPr lang="en-CA" sz="2800" dirty="0"/>
              <a:t> </a:t>
            </a:r>
            <a:r>
              <a:rPr lang="en-CA" sz="2800" dirty="0" err="1"/>
              <a:t>notaci</a:t>
            </a:r>
            <a:r>
              <a:rPr lang="es-ES" sz="2800" dirty="0" err="1"/>
              <a:t>ón</a:t>
            </a:r>
            <a:r>
              <a:rPr lang="es-ES" sz="2800" dirty="0"/>
              <a:t> quiere decir que todos los elementos h2 dentro de la etiqueta </a:t>
            </a:r>
            <a:r>
              <a:rPr lang="en-CA" sz="2800" dirty="0"/>
              <a:t>&lt;div&gt;&lt;/div&gt;</a:t>
            </a:r>
            <a:r>
              <a:rPr lang="es-ES" sz="2800" dirty="0"/>
              <a:t> que tiene el estilo de la clase artículo van a tener el estilo especificado.</a:t>
            </a:r>
          </a:p>
        </p:txBody>
      </p:sp>
    </p:spTree>
    <p:extLst>
      <p:ext uri="{BB962C8B-B14F-4D97-AF65-F5344CB8AC3E}">
        <p14:creationId xmlns:p14="http://schemas.microsoft.com/office/powerpoint/2010/main" val="59657660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87184735-9D37-4070-697B-DCD9217F509E}"/>
              </a:ext>
            </a:extLst>
          </p:cNvPr>
          <p:cNvSpPr>
            <a:spLocks noGrp="1"/>
          </p:cNvSpPr>
          <p:nvPr>
            <p:ph idx="1"/>
          </p:nvPr>
        </p:nvSpPr>
        <p:spPr>
          <a:xfrm>
            <a:off x="838200" y="1595437"/>
            <a:ext cx="10515600" cy="5262563"/>
          </a:xfrm>
        </p:spPr>
        <p:txBody>
          <a:bodyPr/>
          <a:lstStyle/>
          <a:p>
            <a:pPr marL="0" indent="0">
              <a:buNone/>
            </a:pPr>
            <a:r>
              <a:rPr lang="es-ES" dirty="0"/>
              <a:t>3. Los elementos del #menu deben mostrar un margen a su derecha de 1em y sus enlaces deben ser de color blanco y tamaño de letra 1.3em</a:t>
            </a:r>
          </a:p>
        </p:txBody>
      </p:sp>
      <p:pic>
        <p:nvPicPr>
          <p:cNvPr id="22" name="Imagen 21">
            <a:extLst>
              <a:ext uri="{FF2B5EF4-FFF2-40B4-BE49-F238E27FC236}">
                <a16:creationId xmlns:a16="http://schemas.microsoft.com/office/drawing/2014/main" id="{943E3CD5-EA1A-66E3-1BE4-7C0685BD0F7E}"/>
              </a:ext>
            </a:extLst>
          </p:cNvPr>
          <p:cNvPicPr>
            <a:picLocks noChangeAspect="1"/>
          </p:cNvPicPr>
          <p:nvPr/>
        </p:nvPicPr>
        <p:blipFill>
          <a:blip r:embed="rId3"/>
          <a:stretch>
            <a:fillRect/>
          </a:stretch>
        </p:blipFill>
        <p:spPr>
          <a:xfrm>
            <a:off x="966788" y="2677318"/>
            <a:ext cx="1981200" cy="859948"/>
          </a:xfrm>
          <a:prstGeom prst="rect">
            <a:avLst/>
          </a:prstGeom>
        </p:spPr>
      </p:pic>
      <p:pic>
        <p:nvPicPr>
          <p:cNvPr id="24" name="Imagen 23">
            <a:extLst>
              <a:ext uri="{FF2B5EF4-FFF2-40B4-BE49-F238E27FC236}">
                <a16:creationId xmlns:a16="http://schemas.microsoft.com/office/drawing/2014/main" id="{E2730D7C-36E2-CB09-7809-22FE4CDE71A3}"/>
              </a:ext>
            </a:extLst>
          </p:cNvPr>
          <p:cNvPicPr>
            <a:picLocks noChangeAspect="1"/>
          </p:cNvPicPr>
          <p:nvPr/>
        </p:nvPicPr>
        <p:blipFill>
          <a:blip r:embed="rId4"/>
          <a:stretch>
            <a:fillRect/>
          </a:stretch>
        </p:blipFill>
        <p:spPr>
          <a:xfrm>
            <a:off x="966788" y="3807140"/>
            <a:ext cx="1809750" cy="1200329"/>
          </a:xfrm>
          <a:prstGeom prst="rect">
            <a:avLst/>
          </a:prstGeom>
        </p:spPr>
      </p:pic>
      <p:sp>
        <p:nvSpPr>
          <p:cNvPr id="25" name="CuadroTexto 24">
            <a:extLst>
              <a:ext uri="{FF2B5EF4-FFF2-40B4-BE49-F238E27FC236}">
                <a16:creationId xmlns:a16="http://schemas.microsoft.com/office/drawing/2014/main" id="{4D91A966-C862-750A-3D01-97201D2C1E9F}"/>
              </a:ext>
            </a:extLst>
          </p:cNvPr>
          <p:cNvSpPr txBox="1"/>
          <p:nvPr/>
        </p:nvSpPr>
        <p:spPr>
          <a:xfrm>
            <a:off x="3286858" y="3736802"/>
            <a:ext cx="8757871" cy="1200329"/>
          </a:xfrm>
          <a:prstGeom prst="rect">
            <a:avLst/>
          </a:prstGeom>
          <a:noFill/>
        </p:spPr>
        <p:txBody>
          <a:bodyPr wrap="square" rtlCol="0">
            <a:spAutoFit/>
          </a:bodyPr>
          <a:lstStyle/>
          <a:p>
            <a:pPr algn="just"/>
            <a:r>
              <a:rPr lang="en-CA" sz="2400" dirty="0" err="1"/>
              <a:t>Esta</a:t>
            </a:r>
            <a:r>
              <a:rPr lang="en-CA" sz="2400" dirty="0"/>
              <a:t> </a:t>
            </a:r>
            <a:r>
              <a:rPr lang="en-CA" sz="2400" dirty="0" err="1"/>
              <a:t>notaci</a:t>
            </a:r>
            <a:r>
              <a:rPr lang="es-ES" sz="2400" dirty="0" err="1"/>
              <a:t>ón</a:t>
            </a:r>
            <a:r>
              <a:rPr lang="es-ES" sz="2400" dirty="0"/>
              <a:t> quiere decir que todos los enlaces dentro de la etiqueta </a:t>
            </a:r>
            <a:r>
              <a:rPr lang="en-CA" sz="2400" dirty="0"/>
              <a:t>&lt;div&gt;&lt;/div&gt;</a:t>
            </a:r>
            <a:r>
              <a:rPr lang="es-ES" sz="2400" dirty="0"/>
              <a:t>  que tiene  el identificador de  </a:t>
            </a:r>
            <a:r>
              <a:rPr lang="es-ES" sz="2400" dirty="0" err="1"/>
              <a:t>menu</a:t>
            </a:r>
            <a:r>
              <a:rPr lang="es-ES" sz="2400" dirty="0"/>
              <a:t> van a tener el color especificado.</a:t>
            </a:r>
          </a:p>
        </p:txBody>
      </p:sp>
      <p:sp>
        <p:nvSpPr>
          <p:cNvPr id="26" name="Título 3">
            <a:extLst>
              <a:ext uri="{FF2B5EF4-FFF2-40B4-BE49-F238E27FC236}">
                <a16:creationId xmlns:a16="http://schemas.microsoft.com/office/drawing/2014/main" id="{CB39214E-831E-F533-1E8F-744A4247B086}"/>
              </a:ext>
            </a:extLst>
          </p:cNvPr>
          <p:cNvSpPr txBox="1">
            <a:spLocks/>
          </p:cNvSpPr>
          <p:nvPr/>
        </p:nvSpPr>
        <p:spPr>
          <a:xfrm>
            <a:off x="0" y="0"/>
            <a:ext cx="12192000" cy="1325563"/>
          </a:xfrm>
          <a:prstGeom prst="rect">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s-ES" sz="4800" b="1" dirty="0"/>
              <a:t>Indicaciones</a:t>
            </a:r>
          </a:p>
        </p:txBody>
      </p:sp>
      <p:sp>
        <p:nvSpPr>
          <p:cNvPr id="4" name="Marcador de número de diapositiva 3">
            <a:extLst>
              <a:ext uri="{FF2B5EF4-FFF2-40B4-BE49-F238E27FC236}">
                <a16:creationId xmlns:a16="http://schemas.microsoft.com/office/drawing/2014/main" id="{B0DEF117-C1B4-A925-AAEF-26F9B7135BA2}"/>
              </a:ext>
            </a:extLst>
          </p:cNvPr>
          <p:cNvSpPr>
            <a:spLocks noGrp="1"/>
          </p:cNvSpPr>
          <p:nvPr>
            <p:ph type="sldNum" sz="quarter" idx="12"/>
          </p:nvPr>
        </p:nvSpPr>
        <p:spPr/>
        <p:txBody>
          <a:bodyPr/>
          <a:lstStyle/>
          <a:p>
            <a:fld id="{0530B498-C689-4599-93E2-4FCD09F78740}" type="slidenum">
              <a:rPr lang="es-ES" smtClean="0"/>
              <a:t>59</a:t>
            </a:fld>
            <a:endParaRPr lang="es-ES"/>
          </a:p>
        </p:txBody>
      </p:sp>
    </p:spTree>
    <p:extLst>
      <p:ext uri="{BB962C8B-B14F-4D97-AF65-F5344CB8AC3E}">
        <p14:creationId xmlns:p14="http://schemas.microsoft.com/office/powerpoint/2010/main" val="37722917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A3EF4D8-DA60-94A8-DF6C-0854AFDE93EE}"/>
              </a:ext>
            </a:extLst>
          </p:cNvPr>
          <p:cNvSpPr>
            <a:spLocks noGrp="1"/>
          </p:cNvSpPr>
          <p:nvPr>
            <p:ph type="title"/>
          </p:nvPr>
        </p:nvSpPr>
        <p:spPr/>
        <p:txBody>
          <a:bodyPr/>
          <a:lstStyle/>
          <a:p>
            <a:endParaRPr lang="es-ES"/>
          </a:p>
        </p:txBody>
      </p:sp>
      <p:sp>
        <p:nvSpPr>
          <p:cNvPr id="3" name="Marcador de contenido 2">
            <a:extLst>
              <a:ext uri="{FF2B5EF4-FFF2-40B4-BE49-F238E27FC236}">
                <a16:creationId xmlns:a16="http://schemas.microsoft.com/office/drawing/2014/main" id="{0CE79214-A08A-81D4-42B8-D87630917EDE}"/>
              </a:ext>
            </a:extLst>
          </p:cNvPr>
          <p:cNvSpPr>
            <a:spLocks noGrp="1"/>
          </p:cNvSpPr>
          <p:nvPr>
            <p:ph idx="1"/>
          </p:nvPr>
        </p:nvSpPr>
        <p:spPr/>
        <p:txBody>
          <a:bodyPr>
            <a:normAutofit/>
          </a:bodyPr>
          <a:lstStyle/>
          <a:p>
            <a:r>
              <a:rPr lang="es-ES" dirty="0"/>
              <a:t>El </a:t>
            </a:r>
            <a:r>
              <a:rPr lang="es-ES" dirty="0" err="1"/>
              <a:t>frontend</a:t>
            </a:r>
            <a:r>
              <a:rPr lang="es-ES" dirty="0"/>
              <a:t>: son aquellas tecnologías de desarrollo web del lado del cliente</a:t>
            </a:r>
            <a:r>
              <a:rPr lang="es-ES" baseline="30000" dirty="0"/>
              <a:t> </a:t>
            </a:r>
            <a:r>
              <a:rPr lang="es-ES" dirty="0"/>
              <a:t>, es decir, las que corren en el navegador del usuario y que son básicamente tres: HTML , CSS , </a:t>
            </a:r>
            <a:r>
              <a:rPr lang="es-ES" dirty="0" err="1"/>
              <a:t>Javascript</a:t>
            </a:r>
            <a:endParaRPr lang="es-ES" dirty="0"/>
          </a:p>
          <a:p>
            <a:pPr marL="0" indent="0">
              <a:buNone/>
            </a:pPr>
            <a:endParaRPr lang="es-ES" dirty="0"/>
          </a:p>
          <a:p>
            <a:pPr algn="just"/>
            <a:r>
              <a:rPr lang="es-ES" dirty="0"/>
              <a:t>El </a:t>
            </a:r>
            <a:r>
              <a:rPr lang="es-ES" dirty="0" err="1"/>
              <a:t>backend</a:t>
            </a:r>
            <a:r>
              <a:rPr lang="es-ES" dirty="0"/>
              <a:t> :es la parte del servidor. Se encarga de guardar los elementos necesarios en base de datos y de proveer al </a:t>
            </a:r>
            <a:r>
              <a:rPr lang="es-ES" dirty="0" err="1"/>
              <a:t>frontend</a:t>
            </a:r>
            <a:r>
              <a:rPr lang="es-ES" dirty="0"/>
              <a:t> de todos los recursos necesario. </a:t>
            </a:r>
            <a:r>
              <a:rPr lang="es-ES" b="1" dirty="0"/>
              <a:t>Lenguajes web </a:t>
            </a:r>
            <a:r>
              <a:rPr lang="es-ES" b="1" dirty="0" err="1"/>
              <a:t>backend</a:t>
            </a:r>
            <a:r>
              <a:rPr lang="es-ES" b="1" dirty="0"/>
              <a:t>: Java, Python, PHP</a:t>
            </a:r>
          </a:p>
          <a:p>
            <a:pPr marL="0" indent="0">
              <a:buNone/>
            </a:pPr>
            <a:endParaRPr lang="es-ES" dirty="0"/>
          </a:p>
          <a:p>
            <a:pPr marL="0" indent="0">
              <a:buNone/>
            </a:pPr>
            <a:endParaRPr lang="es-ES" dirty="0"/>
          </a:p>
          <a:p>
            <a:endParaRPr lang="es-ES" dirty="0"/>
          </a:p>
        </p:txBody>
      </p:sp>
      <p:sp>
        <p:nvSpPr>
          <p:cNvPr id="4" name="Rectángulo 3">
            <a:extLst>
              <a:ext uri="{FF2B5EF4-FFF2-40B4-BE49-F238E27FC236}">
                <a16:creationId xmlns:a16="http://schemas.microsoft.com/office/drawing/2014/main" id="{5A64448C-F4F9-0F3B-0BFF-8721F3DE386A}"/>
              </a:ext>
            </a:extLst>
          </p:cNvPr>
          <p:cNvSpPr/>
          <p:nvPr/>
        </p:nvSpPr>
        <p:spPr>
          <a:xfrm>
            <a:off x="0" y="-1"/>
            <a:ext cx="12192000" cy="1382751"/>
          </a:xfrm>
          <a:prstGeom prst="rect">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90000"/>
              </a:lnSpc>
              <a:spcBef>
                <a:spcPct val="0"/>
              </a:spcBef>
            </a:pPr>
            <a:r>
              <a:rPr lang="es-ES" sz="4800" b="1" dirty="0">
                <a:solidFill>
                  <a:schemeClr val="bg1"/>
                </a:solidFill>
                <a:ea typeface="+mj-ea"/>
                <a:cs typeface="+mj-cs"/>
              </a:rPr>
              <a:t>Partes del desarrollo web </a:t>
            </a:r>
          </a:p>
        </p:txBody>
      </p:sp>
      <p:sp>
        <p:nvSpPr>
          <p:cNvPr id="6" name="Marcador de número de diapositiva 5">
            <a:extLst>
              <a:ext uri="{FF2B5EF4-FFF2-40B4-BE49-F238E27FC236}">
                <a16:creationId xmlns:a16="http://schemas.microsoft.com/office/drawing/2014/main" id="{8968DCBC-EE20-52EB-DB1C-5F8EC87796C3}"/>
              </a:ext>
            </a:extLst>
          </p:cNvPr>
          <p:cNvSpPr>
            <a:spLocks noGrp="1"/>
          </p:cNvSpPr>
          <p:nvPr>
            <p:ph type="sldNum" sz="quarter" idx="12"/>
          </p:nvPr>
        </p:nvSpPr>
        <p:spPr/>
        <p:txBody>
          <a:bodyPr/>
          <a:lstStyle/>
          <a:p>
            <a:fld id="{0530B498-C689-4599-93E2-4FCD09F78740}" type="slidenum">
              <a:rPr lang="es-ES" smtClean="0"/>
              <a:t>6</a:t>
            </a:fld>
            <a:endParaRPr lang="es-ES"/>
          </a:p>
        </p:txBody>
      </p:sp>
    </p:spTree>
    <p:extLst>
      <p:ext uri="{BB962C8B-B14F-4D97-AF65-F5344CB8AC3E}">
        <p14:creationId xmlns:p14="http://schemas.microsoft.com/office/powerpoint/2010/main" val="428809933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F19593D4-3088-B071-FE0F-DA398DC17768}"/>
              </a:ext>
            </a:extLst>
          </p:cNvPr>
          <p:cNvSpPr>
            <a:spLocks noGrp="1"/>
          </p:cNvSpPr>
          <p:nvPr>
            <p:ph idx="1"/>
          </p:nvPr>
        </p:nvSpPr>
        <p:spPr>
          <a:xfrm>
            <a:off x="715108" y="1418613"/>
            <a:ext cx="10515600" cy="4920275"/>
          </a:xfrm>
        </p:spPr>
        <p:txBody>
          <a:bodyPr/>
          <a:lstStyle/>
          <a:p>
            <a:pPr marL="0" indent="0">
              <a:buNone/>
            </a:pPr>
            <a:r>
              <a:rPr lang="en-CA" dirty="0"/>
              <a:t>4. </a:t>
            </a:r>
            <a:r>
              <a:rPr lang="es-ES" dirty="0"/>
              <a:t>El tamaño del texto de todos los contenidos de #lateral debe ser de 0.9em. </a:t>
            </a:r>
          </a:p>
          <a:p>
            <a:pPr marL="0" indent="0">
              <a:buNone/>
            </a:pPr>
            <a:endParaRPr lang="es-ES" dirty="0"/>
          </a:p>
          <a:p>
            <a:pPr marL="0" indent="0">
              <a:buNone/>
            </a:pPr>
            <a:r>
              <a:rPr lang="es-ES" dirty="0"/>
              <a:t>5. La fecha de cada noticia debe ocupar el espacio de toda su línea y mostrarse en color gris claro #999. </a:t>
            </a:r>
          </a:p>
          <a:p>
            <a:pPr marL="0" indent="0">
              <a:buNone/>
            </a:pPr>
            <a:endParaRPr lang="es-ES" dirty="0"/>
          </a:p>
          <a:p>
            <a:pPr marL="0" indent="0">
              <a:buNone/>
            </a:pPr>
            <a:endParaRPr lang="es-ES" dirty="0"/>
          </a:p>
          <a:p>
            <a:pPr marL="0" indent="0">
              <a:buNone/>
            </a:pPr>
            <a:r>
              <a:rPr lang="es-ES" dirty="0"/>
              <a:t>6. El elemento &lt;h3&gt; de #noticias debe mostrarse de color #003366.</a:t>
            </a:r>
          </a:p>
          <a:p>
            <a:pPr marL="0" indent="0">
              <a:buNone/>
            </a:pPr>
            <a:endParaRPr lang="es-ES" dirty="0"/>
          </a:p>
        </p:txBody>
      </p:sp>
      <p:pic>
        <p:nvPicPr>
          <p:cNvPr id="8" name="Imagen 7">
            <a:extLst>
              <a:ext uri="{FF2B5EF4-FFF2-40B4-BE49-F238E27FC236}">
                <a16:creationId xmlns:a16="http://schemas.microsoft.com/office/drawing/2014/main" id="{A0DFE4F2-AEEE-BBC5-740A-8DA873FF8CAD}"/>
              </a:ext>
            </a:extLst>
          </p:cNvPr>
          <p:cNvPicPr>
            <a:picLocks noChangeAspect="1"/>
          </p:cNvPicPr>
          <p:nvPr/>
        </p:nvPicPr>
        <p:blipFill>
          <a:blip r:embed="rId2"/>
          <a:stretch>
            <a:fillRect/>
          </a:stretch>
        </p:blipFill>
        <p:spPr>
          <a:xfrm>
            <a:off x="1393213" y="2287548"/>
            <a:ext cx="4972050" cy="323850"/>
          </a:xfrm>
          <a:prstGeom prst="rect">
            <a:avLst/>
          </a:prstGeom>
        </p:spPr>
      </p:pic>
      <p:pic>
        <p:nvPicPr>
          <p:cNvPr id="22" name="Imagen 21">
            <a:extLst>
              <a:ext uri="{FF2B5EF4-FFF2-40B4-BE49-F238E27FC236}">
                <a16:creationId xmlns:a16="http://schemas.microsoft.com/office/drawing/2014/main" id="{9682EA56-9ED8-3011-3E34-C41E01E78CCD}"/>
              </a:ext>
            </a:extLst>
          </p:cNvPr>
          <p:cNvPicPr>
            <a:picLocks noChangeAspect="1"/>
          </p:cNvPicPr>
          <p:nvPr/>
        </p:nvPicPr>
        <p:blipFill>
          <a:blip r:embed="rId3"/>
          <a:stretch>
            <a:fillRect/>
          </a:stretch>
        </p:blipFill>
        <p:spPr>
          <a:xfrm>
            <a:off x="6096000" y="3400349"/>
            <a:ext cx="1857375" cy="962025"/>
          </a:xfrm>
          <a:prstGeom prst="rect">
            <a:avLst/>
          </a:prstGeom>
        </p:spPr>
      </p:pic>
      <p:sp>
        <p:nvSpPr>
          <p:cNvPr id="28" name="Título 3">
            <a:extLst>
              <a:ext uri="{FF2B5EF4-FFF2-40B4-BE49-F238E27FC236}">
                <a16:creationId xmlns:a16="http://schemas.microsoft.com/office/drawing/2014/main" id="{76F3EB2C-23F3-6A72-2453-9532B7F50500}"/>
              </a:ext>
            </a:extLst>
          </p:cNvPr>
          <p:cNvSpPr txBox="1">
            <a:spLocks/>
          </p:cNvSpPr>
          <p:nvPr/>
        </p:nvSpPr>
        <p:spPr>
          <a:xfrm>
            <a:off x="0" y="0"/>
            <a:ext cx="12192000" cy="1325563"/>
          </a:xfrm>
          <a:prstGeom prst="rect">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s-ES" sz="4800" b="1" dirty="0"/>
              <a:t>Indicaciones</a:t>
            </a:r>
          </a:p>
        </p:txBody>
      </p:sp>
      <p:sp>
        <p:nvSpPr>
          <p:cNvPr id="4" name="Marcador de número de diapositiva 3">
            <a:extLst>
              <a:ext uri="{FF2B5EF4-FFF2-40B4-BE49-F238E27FC236}">
                <a16:creationId xmlns:a16="http://schemas.microsoft.com/office/drawing/2014/main" id="{C6546CF9-BA72-949B-2FC9-CEAB55A866C9}"/>
              </a:ext>
            </a:extLst>
          </p:cNvPr>
          <p:cNvSpPr>
            <a:spLocks noGrp="1"/>
          </p:cNvSpPr>
          <p:nvPr>
            <p:ph type="sldNum" sz="quarter" idx="12"/>
          </p:nvPr>
        </p:nvSpPr>
        <p:spPr/>
        <p:txBody>
          <a:bodyPr/>
          <a:lstStyle/>
          <a:p>
            <a:fld id="{0530B498-C689-4599-93E2-4FCD09F78740}" type="slidenum">
              <a:rPr lang="es-ES" smtClean="0"/>
              <a:t>60</a:t>
            </a:fld>
            <a:endParaRPr lang="es-ES" dirty="0"/>
          </a:p>
        </p:txBody>
      </p:sp>
      <p:pic>
        <p:nvPicPr>
          <p:cNvPr id="7" name="Imagen 6">
            <a:extLst>
              <a:ext uri="{FF2B5EF4-FFF2-40B4-BE49-F238E27FC236}">
                <a16:creationId xmlns:a16="http://schemas.microsoft.com/office/drawing/2014/main" id="{BE033F6B-C45C-469D-B4C2-E82E48F872F1}"/>
              </a:ext>
            </a:extLst>
          </p:cNvPr>
          <p:cNvPicPr>
            <a:picLocks noChangeAspect="1"/>
          </p:cNvPicPr>
          <p:nvPr/>
        </p:nvPicPr>
        <p:blipFill>
          <a:blip r:embed="rId4"/>
          <a:stretch>
            <a:fillRect/>
          </a:stretch>
        </p:blipFill>
        <p:spPr>
          <a:xfrm>
            <a:off x="1393213" y="5365565"/>
            <a:ext cx="3389802" cy="1150161"/>
          </a:xfrm>
          <a:prstGeom prst="rect">
            <a:avLst/>
          </a:prstGeom>
        </p:spPr>
      </p:pic>
    </p:spTree>
    <p:extLst>
      <p:ext uri="{BB962C8B-B14F-4D97-AF65-F5344CB8AC3E}">
        <p14:creationId xmlns:p14="http://schemas.microsoft.com/office/powerpoint/2010/main" val="98313241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48775D5A-1273-D283-A989-CED6F3EF5634}"/>
              </a:ext>
            </a:extLst>
          </p:cNvPr>
          <p:cNvSpPr>
            <a:spLocks noGrp="1"/>
          </p:cNvSpPr>
          <p:nvPr>
            <p:ph idx="1"/>
          </p:nvPr>
        </p:nvSpPr>
        <p:spPr>
          <a:xfrm>
            <a:off x="838200" y="1500259"/>
            <a:ext cx="10515600" cy="4676704"/>
          </a:xfrm>
        </p:spPr>
        <p:txBody>
          <a:bodyPr/>
          <a:lstStyle/>
          <a:p>
            <a:pPr marL="0" indent="0">
              <a:buNone/>
            </a:pPr>
            <a:r>
              <a:rPr lang="es-ES" dirty="0"/>
              <a:t>7. El texto del elemento #publicidad es de color gris oscuro #555 y todos los enlaces de color #CC6600.</a:t>
            </a:r>
          </a:p>
        </p:txBody>
      </p:sp>
      <p:pic>
        <p:nvPicPr>
          <p:cNvPr id="6" name="Imagen 5">
            <a:extLst>
              <a:ext uri="{FF2B5EF4-FFF2-40B4-BE49-F238E27FC236}">
                <a16:creationId xmlns:a16="http://schemas.microsoft.com/office/drawing/2014/main" id="{DFFF7903-2BC0-7BB5-3A20-84199C77EDC3}"/>
              </a:ext>
            </a:extLst>
          </p:cNvPr>
          <p:cNvPicPr>
            <a:picLocks noChangeAspect="1"/>
          </p:cNvPicPr>
          <p:nvPr/>
        </p:nvPicPr>
        <p:blipFill>
          <a:blip r:embed="rId2"/>
          <a:stretch>
            <a:fillRect/>
          </a:stretch>
        </p:blipFill>
        <p:spPr>
          <a:xfrm>
            <a:off x="7519254" y="2023483"/>
            <a:ext cx="1657350" cy="800100"/>
          </a:xfrm>
          <a:prstGeom prst="rect">
            <a:avLst/>
          </a:prstGeom>
        </p:spPr>
      </p:pic>
      <p:pic>
        <p:nvPicPr>
          <p:cNvPr id="8" name="Imagen 7">
            <a:extLst>
              <a:ext uri="{FF2B5EF4-FFF2-40B4-BE49-F238E27FC236}">
                <a16:creationId xmlns:a16="http://schemas.microsoft.com/office/drawing/2014/main" id="{CD050079-2530-CD00-DE69-E5AAACF898B5}"/>
              </a:ext>
            </a:extLst>
          </p:cNvPr>
          <p:cNvPicPr>
            <a:picLocks noChangeAspect="1"/>
          </p:cNvPicPr>
          <p:nvPr/>
        </p:nvPicPr>
        <p:blipFill>
          <a:blip r:embed="rId3"/>
          <a:stretch>
            <a:fillRect/>
          </a:stretch>
        </p:blipFill>
        <p:spPr>
          <a:xfrm>
            <a:off x="1080720" y="3089344"/>
            <a:ext cx="1880821" cy="1003159"/>
          </a:xfrm>
          <a:prstGeom prst="rect">
            <a:avLst/>
          </a:prstGeom>
        </p:spPr>
      </p:pic>
      <p:sp>
        <p:nvSpPr>
          <p:cNvPr id="9" name="CuadroTexto 8">
            <a:extLst>
              <a:ext uri="{FF2B5EF4-FFF2-40B4-BE49-F238E27FC236}">
                <a16:creationId xmlns:a16="http://schemas.microsoft.com/office/drawing/2014/main" id="{465D28EA-0641-8290-39C7-224F5F1AB92E}"/>
              </a:ext>
            </a:extLst>
          </p:cNvPr>
          <p:cNvSpPr txBox="1"/>
          <p:nvPr/>
        </p:nvSpPr>
        <p:spPr>
          <a:xfrm>
            <a:off x="3204061" y="2945227"/>
            <a:ext cx="9115425" cy="1200329"/>
          </a:xfrm>
          <a:prstGeom prst="rect">
            <a:avLst/>
          </a:prstGeom>
          <a:noFill/>
        </p:spPr>
        <p:txBody>
          <a:bodyPr wrap="square" rtlCol="0">
            <a:spAutoFit/>
          </a:bodyPr>
          <a:lstStyle/>
          <a:p>
            <a:r>
              <a:rPr lang="en-CA" sz="2400" dirty="0"/>
              <a:t>Esta </a:t>
            </a:r>
            <a:r>
              <a:rPr lang="en-CA" sz="2400" dirty="0" err="1"/>
              <a:t>notaci</a:t>
            </a:r>
            <a:r>
              <a:rPr lang="es-ES" sz="2400" dirty="0" err="1"/>
              <a:t>ón</a:t>
            </a:r>
            <a:r>
              <a:rPr lang="es-ES" sz="2400" dirty="0"/>
              <a:t> quiere decir que todos los enlaces dentro de la etiqueta </a:t>
            </a:r>
            <a:r>
              <a:rPr lang="en-CA" sz="2400" dirty="0"/>
              <a:t>&lt;div&gt;&lt;/div&gt;</a:t>
            </a:r>
            <a:r>
              <a:rPr lang="es-ES" sz="2400" dirty="0"/>
              <a:t>  que tiene  el identificador de  publicidad van a tener el color especificado.</a:t>
            </a:r>
          </a:p>
        </p:txBody>
      </p:sp>
      <p:pic>
        <p:nvPicPr>
          <p:cNvPr id="11" name="Imagen 10">
            <a:extLst>
              <a:ext uri="{FF2B5EF4-FFF2-40B4-BE49-F238E27FC236}">
                <a16:creationId xmlns:a16="http://schemas.microsoft.com/office/drawing/2014/main" id="{8D44F0A2-52E0-12FC-8BC0-65F0D332001B}"/>
              </a:ext>
            </a:extLst>
          </p:cNvPr>
          <p:cNvPicPr>
            <a:picLocks noChangeAspect="1"/>
          </p:cNvPicPr>
          <p:nvPr/>
        </p:nvPicPr>
        <p:blipFill>
          <a:blip r:embed="rId4"/>
          <a:stretch>
            <a:fillRect/>
          </a:stretch>
        </p:blipFill>
        <p:spPr>
          <a:xfrm>
            <a:off x="1080721" y="4267200"/>
            <a:ext cx="8477250" cy="1905000"/>
          </a:xfrm>
          <a:prstGeom prst="rect">
            <a:avLst/>
          </a:prstGeom>
        </p:spPr>
      </p:pic>
      <p:sp>
        <p:nvSpPr>
          <p:cNvPr id="14" name="Título 3">
            <a:extLst>
              <a:ext uri="{FF2B5EF4-FFF2-40B4-BE49-F238E27FC236}">
                <a16:creationId xmlns:a16="http://schemas.microsoft.com/office/drawing/2014/main" id="{1FD8B724-3F81-F234-BEF8-FDB01AB7F898}"/>
              </a:ext>
            </a:extLst>
          </p:cNvPr>
          <p:cNvSpPr txBox="1">
            <a:spLocks/>
          </p:cNvSpPr>
          <p:nvPr/>
        </p:nvSpPr>
        <p:spPr>
          <a:xfrm>
            <a:off x="0" y="0"/>
            <a:ext cx="12192000" cy="1325563"/>
          </a:xfrm>
          <a:prstGeom prst="rect">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s-ES" sz="4800" b="1" dirty="0"/>
              <a:t>Indicaciones</a:t>
            </a:r>
          </a:p>
        </p:txBody>
      </p:sp>
      <p:sp>
        <p:nvSpPr>
          <p:cNvPr id="4" name="Marcador de número de diapositiva 3">
            <a:extLst>
              <a:ext uri="{FF2B5EF4-FFF2-40B4-BE49-F238E27FC236}">
                <a16:creationId xmlns:a16="http://schemas.microsoft.com/office/drawing/2014/main" id="{7534A40A-0852-524E-01B2-0D4AD3724FEA}"/>
              </a:ext>
            </a:extLst>
          </p:cNvPr>
          <p:cNvSpPr>
            <a:spLocks noGrp="1"/>
          </p:cNvSpPr>
          <p:nvPr>
            <p:ph type="sldNum" sz="quarter" idx="12"/>
          </p:nvPr>
        </p:nvSpPr>
        <p:spPr/>
        <p:txBody>
          <a:bodyPr/>
          <a:lstStyle/>
          <a:p>
            <a:fld id="{0530B498-C689-4599-93E2-4FCD09F78740}" type="slidenum">
              <a:rPr lang="es-ES" smtClean="0"/>
              <a:t>61</a:t>
            </a:fld>
            <a:endParaRPr lang="es-ES"/>
          </a:p>
        </p:txBody>
      </p:sp>
    </p:spTree>
    <p:extLst>
      <p:ext uri="{BB962C8B-B14F-4D97-AF65-F5344CB8AC3E}">
        <p14:creationId xmlns:p14="http://schemas.microsoft.com/office/powerpoint/2010/main" val="187966398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B259C719-D157-0E83-584A-03186B0374A1}"/>
              </a:ext>
            </a:extLst>
          </p:cNvPr>
          <p:cNvSpPr>
            <a:spLocks noGrp="1"/>
          </p:cNvSpPr>
          <p:nvPr>
            <p:ph idx="1"/>
          </p:nvPr>
        </p:nvSpPr>
        <p:spPr>
          <a:xfrm>
            <a:off x="838200" y="2338753"/>
            <a:ext cx="10515600" cy="3838209"/>
          </a:xfrm>
        </p:spPr>
        <p:txBody>
          <a:bodyPr/>
          <a:lstStyle/>
          <a:p>
            <a:pPr marL="0" indent="0">
              <a:buNone/>
            </a:pPr>
            <a:r>
              <a:rPr lang="es-ES" dirty="0"/>
              <a:t>8. Los enlaces contenidos dentro de .articulo son de color #CC6600.</a:t>
            </a:r>
          </a:p>
          <a:p>
            <a:endParaRPr lang="es-ES" dirty="0"/>
          </a:p>
        </p:txBody>
      </p:sp>
      <p:pic>
        <p:nvPicPr>
          <p:cNvPr id="5" name="Imagen 4">
            <a:extLst>
              <a:ext uri="{FF2B5EF4-FFF2-40B4-BE49-F238E27FC236}">
                <a16:creationId xmlns:a16="http://schemas.microsoft.com/office/drawing/2014/main" id="{7E996DC2-9AA6-4660-A896-90037E7FE9F9}"/>
              </a:ext>
            </a:extLst>
          </p:cNvPr>
          <p:cNvPicPr>
            <a:picLocks noChangeAspect="1"/>
          </p:cNvPicPr>
          <p:nvPr/>
        </p:nvPicPr>
        <p:blipFill>
          <a:blip r:embed="rId2"/>
          <a:stretch>
            <a:fillRect/>
          </a:stretch>
        </p:blipFill>
        <p:spPr>
          <a:xfrm>
            <a:off x="1192823" y="3429000"/>
            <a:ext cx="3150577" cy="1318846"/>
          </a:xfrm>
          <a:prstGeom prst="rect">
            <a:avLst/>
          </a:prstGeom>
        </p:spPr>
      </p:pic>
      <p:sp>
        <p:nvSpPr>
          <p:cNvPr id="16" name="Título 3">
            <a:extLst>
              <a:ext uri="{FF2B5EF4-FFF2-40B4-BE49-F238E27FC236}">
                <a16:creationId xmlns:a16="http://schemas.microsoft.com/office/drawing/2014/main" id="{68A6B004-95EB-F35D-8EA2-1F54312F6587}"/>
              </a:ext>
            </a:extLst>
          </p:cNvPr>
          <p:cNvSpPr txBox="1">
            <a:spLocks/>
          </p:cNvSpPr>
          <p:nvPr/>
        </p:nvSpPr>
        <p:spPr>
          <a:xfrm>
            <a:off x="0" y="0"/>
            <a:ext cx="12192000" cy="1325563"/>
          </a:xfrm>
          <a:prstGeom prst="rect">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s-ES" sz="4800" b="1" dirty="0"/>
              <a:t>Indicaciones</a:t>
            </a:r>
          </a:p>
        </p:txBody>
      </p:sp>
      <p:sp>
        <p:nvSpPr>
          <p:cNvPr id="4" name="Marcador de número de diapositiva 3">
            <a:extLst>
              <a:ext uri="{FF2B5EF4-FFF2-40B4-BE49-F238E27FC236}">
                <a16:creationId xmlns:a16="http://schemas.microsoft.com/office/drawing/2014/main" id="{AEB7D9D0-AD87-EEE1-8DE7-7F4C9521F185}"/>
              </a:ext>
            </a:extLst>
          </p:cNvPr>
          <p:cNvSpPr>
            <a:spLocks noGrp="1"/>
          </p:cNvSpPr>
          <p:nvPr>
            <p:ph type="sldNum" sz="quarter" idx="12"/>
          </p:nvPr>
        </p:nvSpPr>
        <p:spPr/>
        <p:txBody>
          <a:bodyPr/>
          <a:lstStyle/>
          <a:p>
            <a:fld id="{0530B498-C689-4599-93E2-4FCD09F78740}" type="slidenum">
              <a:rPr lang="es-ES" smtClean="0"/>
              <a:t>62</a:t>
            </a:fld>
            <a:endParaRPr lang="es-ES"/>
          </a:p>
        </p:txBody>
      </p:sp>
    </p:spTree>
    <p:extLst>
      <p:ext uri="{BB962C8B-B14F-4D97-AF65-F5344CB8AC3E}">
        <p14:creationId xmlns:p14="http://schemas.microsoft.com/office/powerpoint/2010/main" val="248047689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7C50274-949D-4CFD-9C79-EE2B92B78275}"/>
              </a:ext>
            </a:extLst>
          </p:cNvPr>
          <p:cNvSpPr>
            <a:spLocks noGrp="1"/>
          </p:cNvSpPr>
          <p:nvPr>
            <p:ph type="title"/>
          </p:nvPr>
        </p:nvSpPr>
        <p:spPr/>
        <p:txBody>
          <a:bodyPr/>
          <a:lstStyle/>
          <a:p>
            <a:r>
              <a:rPr lang="es-ES" b="1" dirty="0"/>
              <a:t>Ejercicio 1 - Cómo usar </a:t>
            </a:r>
            <a:r>
              <a:rPr lang="es-ES" b="1" dirty="0" err="1"/>
              <a:t>css</a:t>
            </a:r>
            <a:r>
              <a:rPr lang="es-ES" b="1" dirty="0"/>
              <a:t> </a:t>
            </a:r>
          </a:p>
        </p:txBody>
      </p:sp>
      <p:sp>
        <p:nvSpPr>
          <p:cNvPr id="3" name="Marcador de contenido 2">
            <a:extLst>
              <a:ext uri="{FF2B5EF4-FFF2-40B4-BE49-F238E27FC236}">
                <a16:creationId xmlns:a16="http://schemas.microsoft.com/office/drawing/2014/main" id="{F419332A-C5DF-476B-8A63-0958D8DC0522}"/>
              </a:ext>
            </a:extLst>
          </p:cNvPr>
          <p:cNvSpPr>
            <a:spLocks noGrp="1"/>
          </p:cNvSpPr>
          <p:nvPr>
            <p:ph idx="1"/>
          </p:nvPr>
        </p:nvSpPr>
        <p:spPr/>
        <p:txBody>
          <a:bodyPr/>
          <a:lstStyle/>
          <a:p>
            <a:pPr marL="0" indent="0" algn="just">
              <a:buNone/>
            </a:pPr>
            <a:r>
              <a:rPr lang="es-ES" dirty="0"/>
              <a:t>Crear un archivo </a:t>
            </a:r>
            <a:r>
              <a:rPr lang="es-ES" dirty="0" err="1"/>
              <a:t>css</a:t>
            </a:r>
            <a:r>
              <a:rPr lang="es-ES" dirty="0"/>
              <a:t>  que permita agregar los estilos necesarios a la   página web que se  proporciona para lograr que  tenga el mismo aspecto que la siguiente imagen:</a:t>
            </a:r>
          </a:p>
          <a:p>
            <a:pPr marL="0" indent="0" algn="just">
              <a:buNone/>
            </a:pPr>
            <a:endParaRPr lang="es-ES" dirty="0"/>
          </a:p>
        </p:txBody>
      </p:sp>
      <p:sp>
        <p:nvSpPr>
          <p:cNvPr id="4" name="Marcador de número de diapositiva 3">
            <a:extLst>
              <a:ext uri="{FF2B5EF4-FFF2-40B4-BE49-F238E27FC236}">
                <a16:creationId xmlns:a16="http://schemas.microsoft.com/office/drawing/2014/main" id="{F87E1E68-8904-4760-9767-3E7A4CE4B67A}"/>
              </a:ext>
            </a:extLst>
          </p:cNvPr>
          <p:cNvSpPr>
            <a:spLocks noGrp="1"/>
          </p:cNvSpPr>
          <p:nvPr>
            <p:ph type="sldNum" sz="quarter" idx="12"/>
          </p:nvPr>
        </p:nvSpPr>
        <p:spPr/>
        <p:txBody>
          <a:bodyPr/>
          <a:lstStyle/>
          <a:p>
            <a:fld id="{0530B498-C689-4599-93E2-4FCD09F78740}" type="slidenum">
              <a:rPr lang="es-ES" smtClean="0"/>
              <a:t>63</a:t>
            </a:fld>
            <a:endParaRPr lang="es-ES"/>
          </a:p>
        </p:txBody>
      </p:sp>
    </p:spTree>
    <p:extLst>
      <p:ext uri="{BB962C8B-B14F-4D97-AF65-F5344CB8AC3E}">
        <p14:creationId xmlns:p14="http://schemas.microsoft.com/office/powerpoint/2010/main" val="346370363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CDAA0120-5D8E-41C9-9252-241A87D6FAEE}"/>
              </a:ext>
            </a:extLst>
          </p:cNvPr>
          <p:cNvSpPr>
            <a:spLocks noGrp="1"/>
          </p:cNvSpPr>
          <p:nvPr>
            <p:ph type="sldNum" sz="quarter" idx="12"/>
          </p:nvPr>
        </p:nvSpPr>
        <p:spPr/>
        <p:txBody>
          <a:bodyPr/>
          <a:lstStyle/>
          <a:p>
            <a:fld id="{0530B498-C689-4599-93E2-4FCD09F78740}" type="slidenum">
              <a:rPr lang="es-ES" smtClean="0"/>
              <a:t>64</a:t>
            </a:fld>
            <a:endParaRPr lang="es-ES"/>
          </a:p>
        </p:txBody>
      </p:sp>
      <p:pic>
        <p:nvPicPr>
          <p:cNvPr id="10" name="Imagen 9">
            <a:extLst>
              <a:ext uri="{FF2B5EF4-FFF2-40B4-BE49-F238E27FC236}">
                <a16:creationId xmlns:a16="http://schemas.microsoft.com/office/drawing/2014/main" id="{A0B6D0A5-6FE3-48E6-846A-464E472544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73"/>
            <a:ext cx="12192000" cy="6854653"/>
          </a:xfrm>
          <a:prstGeom prst="rect">
            <a:avLst/>
          </a:prstGeom>
        </p:spPr>
      </p:pic>
    </p:spTree>
    <p:extLst>
      <p:ext uri="{BB962C8B-B14F-4D97-AF65-F5344CB8AC3E}">
        <p14:creationId xmlns:p14="http://schemas.microsoft.com/office/powerpoint/2010/main" val="225958120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BFDB8900-1CCB-4C67-9D9C-24F49AA4500F}"/>
              </a:ext>
            </a:extLst>
          </p:cNvPr>
          <p:cNvSpPr>
            <a:spLocks noGrp="1"/>
          </p:cNvSpPr>
          <p:nvPr>
            <p:ph type="sldNum" sz="quarter" idx="12"/>
          </p:nvPr>
        </p:nvSpPr>
        <p:spPr/>
        <p:txBody>
          <a:bodyPr/>
          <a:lstStyle/>
          <a:p>
            <a:fld id="{0530B498-C689-4599-93E2-4FCD09F78740}" type="slidenum">
              <a:rPr lang="es-ES" smtClean="0"/>
              <a:t>65</a:t>
            </a:fld>
            <a:endParaRPr lang="es-ES"/>
          </a:p>
        </p:txBody>
      </p:sp>
      <p:sp>
        <p:nvSpPr>
          <p:cNvPr id="5" name="Marcador de contenido 4">
            <a:extLst>
              <a:ext uri="{FF2B5EF4-FFF2-40B4-BE49-F238E27FC236}">
                <a16:creationId xmlns:a16="http://schemas.microsoft.com/office/drawing/2014/main" id="{B0158818-BD31-4690-BE8A-5047DEDBAA7C}"/>
              </a:ext>
            </a:extLst>
          </p:cNvPr>
          <p:cNvSpPr>
            <a:spLocks noGrp="1"/>
          </p:cNvSpPr>
          <p:nvPr>
            <p:ph idx="1"/>
          </p:nvPr>
        </p:nvSpPr>
        <p:spPr>
          <a:xfrm>
            <a:off x="838200" y="422031"/>
            <a:ext cx="10515600" cy="5754932"/>
          </a:xfrm>
        </p:spPr>
        <p:txBody>
          <a:bodyPr>
            <a:normAutofit lnSpcReduction="10000"/>
          </a:bodyPr>
          <a:lstStyle/>
          <a:p>
            <a:pPr marL="0" indent="0">
              <a:buNone/>
            </a:pPr>
            <a:r>
              <a:rPr lang="es-ES" dirty="0"/>
              <a:t>Tener  en cuenta los siguientes requisitos:</a:t>
            </a:r>
          </a:p>
          <a:p>
            <a:r>
              <a:rPr lang="es-ES" dirty="0"/>
              <a:t>El texto principal:</a:t>
            </a:r>
          </a:p>
          <a:p>
            <a:pPr lvl="1"/>
            <a:r>
              <a:rPr lang="es-ES" dirty="0"/>
              <a:t>El color del texto es azul: #00F.</a:t>
            </a:r>
          </a:p>
          <a:p>
            <a:pPr lvl="1"/>
            <a:r>
              <a:rPr lang="es-ES" dirty="0"/>
              <a:t>El color de fondo del texto es verde claro: #CFC.</a:t>
            </a:r>
          </a:p>
          <a:p>
            <a:pPr lvl="1"/>
            <a:r>
              <a:rPr lang="es-ES" dirty="0"/>
              <a:t>El tipo de letra es la secuencia: Georgia, Cambria, </a:t>
            </a:r>
            <a:r>
              <a:rPr lang="es-ES" dirty="0" err="1"/>
              <a:t>serif</a:t>
            </a:r>
            <a:r>
              <a:rPr lang="es-ES" dirty="0"/>
              <a:t>.</a:t>
            </a:r>
          </a:p>
          <a:p>
            <a:pPr lvl="1"/>
            <a:r>
              <a:rPr lang="es-ES" dirty="0"/>
              <a:t>El tamaño del texto: 16px.</a:t>
            </a:r>
          </a:p>
          <a:p>
            <a:r>
              <a:rPr lang="es-ES" dirty="0"/>
              <a:t>El encabezado de nivel 1:</a:t>
            </a:r>
          </a:p>
          <a:p>
            <a:pPr lvl="1"/>
            <a:r>
              <a:rPr lang="es-ES" dirty="0"/>
              <a:t>El color del texto es rojo claro: #F00.</a:t>
            </a:r>
          </a:p>
          <a:p>
            <a:pPr lvl="1"/>
            <a:r>
              <a:rPr lang="es-ES" dirty="0"/>
              <a:t>El tipo de letra es la secuencia: </a:t>
            </a:r>
            <a:r>
              <a:rPr lang="es-ES" dirty="0" err="1"/>
              <a:t>Verdana</a:t>
            </a:r>
            <a:r>
              <a:rPr lang="es-ES" dirty="0"/>
              <a:t>, Calibri, </a:t>
            </a:r>
            <a:r>
              <a:rPr lang="es-ES" dirty="0" err="1"/>
              <a:t>sans-serif</a:t>
            </a:r>
            <a:r>
              <a:rPr lang="es-ES" dirty="0"/>
              <a:t>.</a:t>
            </a:r>
          </a:p>
          <a:p>
            <a:pPr lvl="1"/>
            <a:r>
              <a:rPr lang="es-ES" dirty="0"/>
              <a:t>El tamaño del texto: 32px.</a:t>
            </a:r>
          </a:p>
          <a:p>
            <a:r>
              <a:rPr lang="es-ES" dirty="0"/>
              <a:t>El encabezado de nivel 2:</a:t>
            </a:r>
          </a:p>
          <a:p>
            <a:pPr lvl="1"/>
            <a:r>
              <a:rPr lang="es-ES" dirty="0"/>
              <a:t>El color del texto es rojo claro: #A00.</a:t>
            </a:r>
          </a:p>
          <a:p>
            <a:pPr lvl="1"/>
            <a:r>
              <a:rPr lang="es-ES" dirty="0"/>
              <a:t>El tipo de letra es la secuencia: </a:t>
            </a:r>
            <a:r>
              <a:rPr lang="es-ES" dirty="0" err="1"/>
              <a:t>Verdana</a:t>
            </a:r>
            <a:r>
              <a:rPr lang="es-ES" dirty="0"/>
              <a:t>, Calibri, </a:t>
            </a:r>
            <a:r>
              <a:rPr lang="es-ES" dirty="0" err="1"/>
              <a:t>sans-serif</a:t>
            </a:r>
            <a:r>
              <a:rPr lang="es-ES" dirty="0"/>
              <a:t>.</a:t>
            </a:r>
          </a:p>
          <a:p>
            <a:pPr lvl="1"/>
            <a:r>
              <a:rPr lang="es-ES" dirty="0"/>
              <a:t>El tamaño del texto: 24px.</a:t>
            </a:r>
          </a:p>
          <a:p>
            <a:pPr marL="0" indent="0">
              <a:buNone/>
            </a:pPr>
            <a:endParaRPr lang="es-ES" dirty="0"/>
          </a:p>
        </p:txBody>
      </p:sp>
    </p:spTree>
    <p:extLst>
      <p:ext uri="{BB962C8B-B14F-4D97-AF65-F5344CB8AC3E}">
        <p14:creationId xmlns:p14="http://schemas.microsoft.com/office/powerpoint/2010/main" val="59295484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588FBC9E-7F87-4CCA-BF62-B5C79B324388}"/>
              </a:ext>
            </a:extLst>
          </p:cNvPr>
          <p:cNvSpPr>
            <a:spLocks noGrp="1"/>
          </p:cNvSpPr>
          <p:nvPr>
            <p:ph idx="1"/>
          </p:nvPr>
        </p:nvSpPr>
        <p:spPr>
          <a:xfrm>
            <a:off x="838200" y="509954"/>
            <a:ext cx="10515600" cy="5667009"/>
          </a:xfrm>
        </p:spPr>
        <p:txBody>
          <a:bodyPr/>
          <a:lstStyle/>
          <a:p>
            <a:pPr marL="0" indent="0">
              <a:buNone/>
            </a:pPr>
            <a:endParaRPr lang="es-ES" b="1" dirty="0"/>
          </a:p>
          <a:p>
            <a:pPr marL="0" indent="0">
              <a:buNone/>
            </a:pPr>
            <a:endParaRPr lang="es-ES" dirty="0"/>
          </a:p>
        </p:txBody>
      </p:sp>
      <p:sp>
        <p:nvSpPr>
          <p:cNvPr id="4" name="Marcador de número de diapositiva 3">
            <a:extLst>
              <a:ext uri="{FF2B5EF4-FFF2-40B4-BE49-F238E27FC236}">
                <a16:creationId xmlns:a16="http://schemas.microsoft.com/office/drawing/2014/main" id="{23A8297F-862A-4E5E-AE77-ADEBB004A123}"/>
              </a:ext>
            </a:extLst>
          </p:cNvPr>
          <p:cNvSpPr>
            <a:spLocks noGrp="1"/>
          </p:cNvSpPr>
          <p:nvPr>
            <p:ph type="sldNum" sz="quarter" idx="12"/>
          </p:nvPr>
        </p:nvSpPr>
        <p:spPr/>
        <p:txBody>
          <a:bodyPr/>
          <a:lstStyle/>
          <a:p>
            <a:fld id="{0530B498-C689-4599-93E2-4FCD09F78740}" type="slidenum">
              <a:rPr lang="es-ES" smtClean="0"/>
              <a:t>66</a:t>
            </a:fld>
            <a:endParaRPr lang="es-ES"/>
          </a:p>
        </p:txBody>
      </p:sp>
      <p:sp>
        <p:nvSpPr>
          <p:cNvPr id="6" name="Rectángulo 5">
            <a:extLst>
              <a:ext uri="{FF2B5EF4-FFF2-40B4-BE49-F238E27FC236}">
                <a16:creationId xmlns:a16="http://schemas.microsoft.com/office/drawing/2014/main" id="{25429109-23AF-4B17-BF3B-86C2FFB07DB0}"/>
              </a:ext>
            </a:extLst>
          </p:cNvPr>
          <p:cNvSpPr/>
          <p:nvPr/>
        </p:nvSpPr>
        <p:spPr>
          <a:xfrm>
            <a:off x="838200" y="681037"/>
            <a:ext cx="9929446" cy="5632311"/>
          </a:xfrm>
          <a:prstGeom prst="rect">
            <a:avLst/>
          </a:prstGeom>
        </p:spPr>
        <p:txBody>
          <a:bodyPr wrap="square">
            <a:spAutoFit/>
          </a:bodyPr>
          <a:lstStyle/>
          <a:p>
            <a:pPr marL="342900" indent="-342900">
              <a:buFont typeface="Arial" panose="020B0604020202020204" pitchFamily="34" charset="0"/>
              <a:buChar char="•"/>
            </a:pPr>
            <a:r>
              <a:rPr lang="es-ES" sz="2400" dirty="0"/>
              <a:t>El color de los campos de los datos del libro es verde oscuro: #060.</a:t>
            </a:r>
          </a:p>
          <a:p>
            <a:pPr marL="342900" indent="-342900">
              <a:buFont typeface="Arial" panose="020B0604020202020204" pitchFamily="34" charset="0"/>
              <a:buChar char="•"/>
            </a:pPr>
            <a:r>
              <a:rPr lang="es-ES" sz="2400" dirty="0"/>
              <a:t>El texto "Internet" y la "Web" cuando actúan como sustantivos:</a:t>
            </a:r>
          </a:p>
          <a:p>
            <a:pPr marL="800100" lvl="1" indent="-342900">
              <a:buFont typeface="Arial" panose="020B0604020202020204" pitchFamily="34" charset="0"/>
              <a:buChar char="•"/>
            </a:pPr>
            <a:r>
              <a:rPr lang="es-ES" sz="2400" dirty="0"/>
              <a:t>El tamaño del texto: 20px.</a:t>
            </a:r>
          </a:p>
          <a:p>
            <a:pPr marL="800100" lvl="1" indent="-342900">
              <a:buFont typeface="Arial" panose="020B0604020202020204" pitchFamily="34" charset="0"/>
              <a:buChar char="•"/>
            </a:pPr>
            <a:r>
              <a:rPr lang="es-ES" sz="2400" dirty="0"/>
              <a:t>Texto en negrita.</a:t>
            </a:r>
          </a:p>
          <a:p>
            <a:pPr marL="342900" indent="-342900">
              <a:buFont typeface="Arial" panose="020B0604020202020204" pitchFamily="34" charset="0"/>
              <a:buChar char="•"/>
            </a:pPr>
            <a:r>
              <a:rPr lang="es-ES" sz="2400" dirty="0"/>
              <a:t>El texto "</a:t>
            </a:r>
            <a:r>
              <a:rPr lang="es-ES" sz="2400" dirty="0" err="1"/>
              <a:t>Hypertext</a:t>
            </a:r>
            <a:r>
              <a:rPr lang="es-ES" sz="2400" dirty="0"/>
              <a:t> </a:t>
            </a:r>
            <a:r>
              <a:rPr lang="es-ES" sz="2400" dirty="0" err="1"/>
              <a:t>Markup</a:t>
            </a:r>
            <a:r>
              <a:rPr lang="es-ES" sz="2400" dirty="0"/>
              <a:t> </a:t>
            </a:r>
            <a:r>
              <a:rPr lang="es-ES" sz="2400" dirty="0" err="1"/>
              <a:t>Language</a:t>
            </a:r>
            <a:r>
              <a:rPr lang="es-ES" sz="2400" dirty="0"/>
              <a:t>", "</a:t>
            </a:r>
            <a:r>
              <a:rPr lang="es-ES" sz="2400" dirty="0" err="1"/>
              <a:t>Cascading</a:t>
            </a:r>
            <a:r>
              <a:rPr lang="es-ES" sz="2400" dirty="0"/>
              <a:t> Style </a:t>
            </a:r>
            <a:r>
              <a:rPr lang="es-ES" sz="2400" dirty="0" err="1"/>
              <a:t>Sheets</a:t>
            </a:r>
            <a:r>
              <a:rPr lang="es-ES" sz="2400" dirty="0"/>
              <a:t>" y los acrónimos "HTML" y "CSS":</a:t>
            </a:r>
          </a:p>
          <a:p>
            <a:pPr marL="800100" lvl="1" indent="-342900">
              <a:buFont typeface="Arial" panose="020B0604020202020204" pitchFamily="34" charset="0"/>
              <a:buChar char="•"/>
            </a:pPr>
            <a:r>
              <a:rPr lang="es-ES" sz="2400" dirty="0"/>
              <a:t>El color del texto es blanco: #FFF.</a:t>
            </a:r>
          </a:p>
          <a:p>
            <a:pPr marL="800100" lvl="1" indent="-342900">
              <a:buFont typeface="Arial" panose="020B0604020202020204" pitchFamily="34" charset="0"/>
              <a:buChar char="•"/>
            </a:pPr>
            <a:r>
              <a:rPr lang="es-ES" sz="2400" dirty="0"/>
              <a:t>El color de fondo del texto es negro: #000.</a:t>
            </a:r>
          </a:p>
          <a:p>
            <a:pPr marL="800100" lvl="1" indent="-342900">
              <a:buFont typeface="Arial" panose="020B0604020202020204" pitchFamily="34" charset="0"/>
              <a:buChar char="•"/>
            </a:pPr>
            <a:r>
              <a:rPr lang="es-ES" sz="2400" dirty="0"/>
              <a:t>Texto en cursiva.</a:t>
            </a:r>
          </a:p>
          <a:p>
            <a:pPr lvl="1"/>
            <a:endParaRPr lang="es-ES" sz="2400" dirty="0"/>
          </a:p>
          <a:p>
            <a:r>
              <a:rPr lang="es-ES" sz="2400" dirty="0"/>
              <a:t>Consejo: puedes utilizar las etiquetas de HTML &lt;em&gt; y &lt;</a:t>
            </a:r>
            <a:r>
              <a:rPr lang="es-ES" sz="2400" dirty="0" err="1"/>
              <a:t>strong</a:t>
            </a:r>
            <a:r>
              <a:rPr lang="es-ES" sz="2400" dirty="0"/>
              <a:t>&gt;.</a:t>
            </a:r>
          </a:p>
          <a:p>
            <a:r>
              <a:rPr lang="es-ES" sz="2400" dirty="0"/>
              <a:t>Consejo: puedes utilizar la etiqueta de HTML &lt;</a:t>
            </a:r>
            <a:r>
              <a:rPr lang="es-ES" sz="2400" dirty="0" err="1"/>
              <a:t>span</a:t>
            </a:r>
            <a:r>
              <a:rPr lang="es-ES" sz="2400" dirty="0"/>
              <a:t>&gt; para aplicar un estilo CSS a cualquier parte del texto.</a:t>
            </a:r>
          </a:p>
          <a:p>
            <a:endParaRPr lang="es-ES" sz="2400" dirty="0"/>
          </a:p>
          <a:p>
            <a:r>
              <a:rPr lang="es-ES" sz="2400" b="1" dirty="0">
                <a:hlinkClick r:id="rId3" action="ppaction://hlinkfile"/>
              </a:rPr>
              <a:t>Código base del ejercicio</a:t>
            </a:r>
            <a:endParaRPr lang="es-ES" sz="2400" b="1" dirty="0"/>
          </a:p>
        </p:txBody>
      </p:sp>
    </p:spTree>
    <p:extLst>
      <p:ext uri="{BB962C8B-B14F-4D97-AF65-F5344CB8AC3E}">
        <p14:creationId xmlns:p14="http://schemas.microsoft.com/office/powerpoint/2010/main" val="404413643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2DC83ED-2E3B-41AE-99D6-63432F0DB103}"/>
              </a:ext>
            </a:extLst>
          </p:cNvPr>
          <p:cNvSpPr>
            <a:spLocks noGrp="1"/>
          </p:cNvSpPr>
          <p:nvPr>
            <p:ph type="title"/>
          </p:nvPr>
        </p:nvSpPr>
        <p:spPr/>
        <p:txBody>
          <a:bodyPr/>
          <a:lstStyle/>
          <a:p>
            <a:r>
              <a:rPr lang="es-ES" b="1" dirty="0"/>
              <a:t>Ejercicio 2 - Selectores </a:t>
            </a:r>
            <a:br>
              <a:rPr lang="es-ES" b="1" dirty="0"/>
            </a:br>
            <a:endParaRPr lang="es-ES" dirty="0"/>
          </a:p>
        </p:txBody>
      </p:sp>
      <p:sp>
        <p:nvSpPr>
          <p:cNvPr id="3" name="Marcador de contenido 2">
            <a:extLst>
              <a:ext uri="{FF2B5EF4-FFF2-40B4-BE49-F238E27FC236}">
                <a16:creationId xmlns:a16="http://schemas.microsoft.com/office/drawing/2014/main" id="{85B2D440-DA1F-4745-A161-367A67F2EFBA}"/>
              </a:ext>
            </a:extLst>
          </p:cNvPr>
          <p:cNvSpPr>
            <a:spLocks noGrp="1"/>
          </p:cNvSpPr>
          <p:nvPr>
            <p:ph idx="1"/>
          </p:nvPr>
        </p:nvSpPr>
        <p:spPr>
          <a:xfrm>
            <a:off x="838200" y="1371601"/>
            <a:ext cx="10515600" cy="1477108"/>
          </a:xfrm>
        </p:spPr>
        <p:txBody>
          <a:bodyPr/>
          <a:lstStyle/>
          <a:p>
            <a:pPr marL="0" indent="0" algn="just">
              <a:buNone/>
            </a:pPr>
            <a:r>
              <a:rPr lang="es-ES" sz="2400" dirty="0"/>
              <a:t>A partir de la página web que se te proporciona, debes añadir los selectores a las reglas CSS para aplicar los estilos deseados y crear una página web que tenga el mismo aspecto que la siguiente imagen:</a:t>
            </a:r>
          </a:p>
          <a:p>
            <a:pPr marL="0" indent="0" algn="just">
              <a:buNone/>
            </a:pPr>
            <a:endParaRPr lang="es-ES" dirty="0"/>
          </a:p>
        </p:txBody>
      </p:sp>
      <p:sp>
        <p:nvSpPr>
          <p:cNvPr id="4" name="Marcador de número de diapositiva 3">
            <a:extLst>
              <a:ext uri="{FF2B5EF4-FFF2-40B4-BE49-F238E27FC236}">
                <a16:creationId xmlns:a16="http://schemas.microsoft.com/office/drawing/2014/main" id="{4E2D2467-4C1A-4C0E-92AF-79ADA4550307}"/>
              </a:ext>
            </a:extLst>
          </p:cNvPr>
          <p:cNvSpPr>
            <a:spLocks noGrp="1"/>
          </p:cNvSpPr>
          <p:nvPr>
            <p:ph type="sldNum" sz="quarter" idx="12"/>
          </p:nvPr>
        </p:nvSpPr>
        <p:spPr/>
        <p:txBody>
          <a:bodyPr/>
          <a:lstStyle/>
          <a:p>
            <a:fld id="{0530B498-C689-4599-93E2-4FCD09F78740}" type="slidenum">
              <a:rPr lang="es-ES" smtClean="0"/>
              <a:t>67</a:t>
            </a:fld>
            <a:endParaRPr lang="es-ES"/>
          </a:p>
        </p:txBody>
      </p:sp>
      <p:sp>
        <p:nvSpPr>
          <p:cNvPr id="7" name="Rectángulo 6">
            <a:extLst>
              <a:ext uri="{FF2B5EF4-FFF2-40B4-BE49-F238E27FC236}">
                <a16:creationId xmlns:a16="http://schemas.microsoft.com/office/drawing/2014/main" id="{D5B71893-47A7-46CA-86CB-287A597F3522}"/>
              </a:ext>
            </a:extLst>
          </p:cNvPr>
          <p:cNvSpPr/>
          <p:nvPr/>
        </p:nvSpPr>
        <p:spPr>
          <a:xfrm>
            <a:off x="838200" y="2848709"/>
            <a:ext cx="3854966" cy="523220"/>
          </a:xfrm>
          <a:prstGeom prst="rect">
            <a:avLst/>
          </a:prstGeom>
        </p:spPr>
        <p:txBody>
          <a:bodyPr wrap="none">
            <a:spAutoFit/>
          </a:bodyPr>
          <a:lstStyle/>
          <a:p>
            <a:r>
              <a:rPr lang="es-ES" sz="2800" b="1" dirty="0">
                <a:hlinkClick r:id="rId3" action="ppaction://hlinkfile"/>
              </a:rPr>
              <a:t>Código base del ejercicio</a:t>
            </a:r>
            <a:endParaRPr lang="es-ES" sz="2800" b="1" dirty="0"/>
          </a:p>
        </p:txBody>
      </p:sp>
      <p:sp>
        <p:nvSpPr>
          <p:cNvPr id="10" name="CuadroTexto 9">
            <a:extLst>
              <a:ext uri="{FF2B5EF4-FFF2-40B4-BE49-F238E27FC236}">
                <a16:creationId xmlns:a16="http://schemas.microsoft.com/office/drawing/2014/main" id="{65C64A06-599D-42D3-82E6-E24623354102}"/>
              </a:ext>
            </a:extLst>
          </p:cNvPr>
          <p:cNvSpPr txBox="1"/>
          <p:nvPr/>
        </p:nvSpPr>
        <p:spPr>
          <a:xfrm>
            <a:off x="838200" y="3921065"/>
            <a:ext cx="10046677" cy="1089529"/>
          </a:xfrm>
          <a:prstGeom prst="rect">
            <a:avLst/>
          </a:prstGeom>
          <a:noFill/>
        </p:spPr>
        <p:txBody>
          <a:bodyPr wrap="square" rtlCol="0">
            <a:spAutoFit/>
          </a:bodyPr>
          <a:lstStyle/>
          <a:p>
            <a:pPr algn="just">
              <a:lnSpc>
                <a:spcPct val="90000"/>
              </a:lnSpc>
              <a:spcBef>
                <a:spcPts val="1000"/>
              </a:spcBef>
            </a:pPr>
            <a:r>
              <a:rPr lang="en-US" sz="2400" dirty="0" err="1"/>
              <a:t>En</a:t>
            </a:r>
            <a:r>
              <a:rPr lang="en-US" sz="2400" dirty="0"/>
              <a:t> </a:t>
            </a:r>
            <a:r>
              <a:rPr lang="en-US" sz="2400" dirty="0" err="1"/>
              <a:t>este</a:t>
            </a:r>
            <a:r>
              <a:rPr lang="en-US" sz="2400" dirty="0"/>
              <a:t> </a:t>
            </a:r>
            <a:r>
              <a:rPr lang="en-US" sz="2400" dirty="0" err="1"/>
              <a:t>ejercicios</a:t>
            </a:r>
            <a:r>
              <a:rPr lang="en-US" sz="2400" dirty="0"/>
              <a:t> lo que </a:t>
            </a:r>
            <a:r>
              <a:rPr lang="en-US" sz="2400" dirty="0" err="1"/>
              <a:t>debemos</a:t>
            </a:r>
            <a:r>
              <a:rPr lang="en-US" sz="2400" dirty="0"/>
              <a:t> </a:t>
            </a:r>
            <a:r>
              <a:rPr lang="en-US" sz="2400" dirty="0" err="1"/>
              <a:t>hacer</a:t>
            </a:r>
            <a:r>
              <a:rPr lang="en-US" sz="2400" dirty="0"/>
              <a:t> es </a:t>
            </a:r>
            <a:r>
              <a:rPr lang="en-US" sz="2400" dirty="0" err="1"/>
              <a:t>identificar</a:t>
            </a:r>
            <a:r>
              <a:rPr lang="en-US" sz="2400" dirty="0"/>
              <a:t> los selectors a </a:t>
            </a:r>
            <a:r>
              <a:rPr lang="en-US" sz="2400" dirty="0" err="1"/>
              <a:t>utilizar</a:t>
            </a:r>
            <a:r>
              <a:rPr lang="en-US" sz="2400" dirty="0"/>
              <a:t> de </a:t>
            </a:r>
            <a:r>
              <a:rPr lang="en-US" sz="2400" dirty="0" err="1"/>
              <a:t>acuerdo</a:t>
            </a:r>
            <a:r>
              <a:rPr lang="en-US" sz="2400" dirty="0"/>
              <a:t> al </a:t>
            </a:r>
            <a:r>
              <a:rPr lang="en-US" sz="2400" dirty="0" err="1"/>
              <a:t>comenterio</a:t>
            </a:r>
            <a:r>
              <a:rPr lang="en-US" sz="2400" dirty="0"/>
              <a:t>. </a:t>
            </a:r>
            <a:r>
              <a:rPr lang="en-US" sz="2400" dirty="0" err="1"/>
              <a:t>Adem</a:t>
            </a:r>
            <a:r>
              <a:rPr lang="es-ES" sz="2400" dirty="0" err="1"/>
              <a:t>ás</a:t>
            </a:r>
            <a:r>
              <a:rPr lang="es-ES" sz="2400" dirty="0"/>
              <a:t> delimitar el texto de la página tal y como aparece en la imagen.</a:t>
            </a:r>
          </a:p>
        </p:txBody>
      </p:sp>
    </p:spTree>
    <p:extLst>
      <p:ext uri="{BB962C8B-B14F-4D97-AF65-F5344CB8AC3E}">
        <p14:creationId xmlns:p14="http://schemas.microsoft.com/office/powerpoint/2010/main" val="265784817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0BFAADA7-0FDC-41F9-85A8-CE74E57F9738}"/>
              </a:ext>
            </a:extLst>
          </p:cNvPr>
          <p:cNvSpPr>
            <a:spLocks noGrp="1"/>
          </p:cNvSpPr>
          <p:nvPr>
            <p:ph type="sldNum" sz="quarter" idx="12"/>
          </p:nvPr>
        </p:nvSpPr>
        <p:spPr/>
        <p:txBody>
          <a:bodyPr/>
          <a:lstStyle/>
          <a:p>
            <a:fld id="{0530B498-C689-4599-93E2-4FCD09F78740}" type="slidenum">
              <a:rPr lang="es-ES" smtClean="0"/>
              <a:t>68</a:t>
            </a:fld>
            <a:endParaRPr lang="es-ES"/>
          </a:p>
        </p:txBody>
      </p:sp>
      <p:pic>
        <p:nvPicPr>
          <p:cNvPr id="6" name="Imagen 5">
            <a:extLst>
              <a:ext uri="{FF2B5EF4-FFF2-40B4-BE49-F238E27FC236}">
                <a16:creationId xmlns:a16="http://schemas.microsoft.com/office/drawing/2014/main" id="{3DC32203-452B-4561-99E9-18EABF35C3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673"/>
            <a:ext cx="12192000" cy="6854653"/>
          </a:xfrm>
          <a:prstGeom prst="rect">
            <a:avLst/>
          </a:prstGeom>
        </p:spPr>
      </p:pic>
    </p:spTree>
    <p:extLst>
      <p:ext uri="{BB962C8B-B14F-4D97-AF65-F5344CB8AC3E}">
        <p14:creationId xmlns:p14="http://schemas.microsoft.com/office/powerpoint/2010/main" val="283793306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15B4DF8-07F9-41E9-B7D4-4B30AE3FD880}"/>
              </a:ext>
            </a:extLst>
          </p:cNvPr>
          <p:cNvSpPr>
            <a:spLocks noGrp="1"/>
          </p:cNvSpPr>
          <p:nvPr>
            <p:ph type="title"/>
          </p:nvPr>
        </p:nvSpPr>
        <p:spPr/>
        <p:txBody>
          <a:bodyPr/>
          <a:lstStyle/>
          <a:p>
            <a:r>
              <a:rPr lang="es-ES" b="1" dirty="0"/>
              <a:t>Ejercicio 3 - Selectores </a:t>
            </a:r>
            <a:br>
              <a:rPr lang="es-ES" b="1" dirty="0"/>
            </a:br>
            <a:endParaRPr lang="es-ES" dirty="0"/>
          </a:p>
        </p:txBody>
      </p:sp>
      <p:sp>
        <p:nvSpPr>
          <p:cNvPr id="3" name="Marcador de contenido 2">
            <a:extLst>
              <a:ext uri="{FF2B5EF4-FFF2-40B4-BE49-F238E27FC236}">
                <a16:creationId xmlns:a16="http://schemas.microsoft.com/office/drawing/2014/main" id="{D061A916-24CF-447F-A661-123CDBDC591B}"/>
              </a:ext>
            </a:extLst>
          </p:cNvPr>
          <p:cNvSpPr>
            <a:spLocks noGrp="1"/>
          </p:cNvSpPr>
          <p:nvPr>
            <p:ph idx="1"/>
          </p:nvPr>
        </p:nvSpPr>
        <p:spPr>
          <a:xfrm>
            <a:off x="838200" y="1318847"/>
            <a:ext cx="10515600" cy="1325564"/>
          </a:xfrm>
        </p:spPr>
        <p:txBody>
          <a:bodyPr/>
          <a:lstStyle/>
          <a:p>
            <a:pPr marL="0" indent="0" algn="just">
              <a:buNone/>
            </a:pPr>
            <a:r>
              <a:rPr lang="es-ES" dirty="0"/>
              <a:t>A partir de la página web que se te proporciona, debes escribir las reglas CSS necesarias para lograr una página web que tenga el mismo aspecto que la siguiente imagen:</a:t>
            </a:r>
          </a:p>
          <a:p>
            <a:pPr marL="0" indent="0" algn="just">
              <a:buNone/>
            </a:pPr>
            <a:endParaRPr lang="es-ES" dirty="0"/>
          </a:p>
          <a:p>
            <a:pPr marL="0" indent="0" algn="just">
              <a:buNone/>
            </a:pPr>
            <a:endParaRPr lang="es-ES" dirty="0"/>
          </a:p>
        </p:txBody>
      </p:sp>
      <p:sp>
        <p:nvSpPr>
          <p:cNvPr id="4" name="Marcador de número de diapositiva 3">
            <a:extLst>
              <a:ext uri="{FF2B5EF4-FFF2-40B4-BE49-F238E27FC236}">
                <a16:creationId xmlns:a16="http://schemas.microsoft.com/office/drawing/2014/main" id="{29A76171-5C4C-4711-AE07-CCFBC64696AE}"/>
              </a:ext>
            </a:extLst>
          </p:cNvPr>
          <p:cNvSpPr>
            <a:spLocks noGrp="1"/>
          </p:cNvSpPr>
          <p:nvPr>
            <p:ph type="sldNum" sz="quarter" idx="12"/>
          </p:nvPr>
        </p:nvSpPr>
        <p:spPr/>
        <p:txBody>
          <a:bodyPr/>
          <a:lstStyle/>
          <a:p>
            <a:fld id="{0530B498-C689-4599-93E2-4FCD09F78740}" type="slidenum">
              <a:rPr lang="es-ES" smtClean="0"/>
              <a:t>69</a:t>
            </a:fld>
            <a:endParaRPr lang="es-ES"/>
          </a:p>
        </p:txBody>
      </p:sp>
      <p:pic>
        <p:nvPicPr>
          <p:cNvPr id="6" name="Imagen 5">
            <a:extLst>
              <a:ext uri="{FF2B5EF4-FFF2-40B4-BE49-F238E27FC236}">
                <a16:creationId xmlns:a16="http://schemas.microsoft.com/office/drawing/2014/main" id="{82B30928-238E-4CE9-A3F2-272C6D997573}"/>
              </a:ext>
            </a:extLst>
          </p:cNvPr>
          <p:cNvPicPr>
            <a:picLocks noChangeAspect="1"/>
          </p:cNvPicPr>
          <p:nvPr/>
        </p:nvPicPr>
        <p:blipFill>
          <a:blip r:embed="rId3"/>
          <a:stretch>
            <a:fillRect/>
          </a:stretch>
        </p:blipFill>
        <p:spPr>
          <a:xfrm>
            <a:off x="1981200" y="2546350"/>
            <a:ext cx="4114800" cy="3810000"/>
          </a:xfrm>
          <a:prstGeom prst="rect">
            <a:avLst/>
          </a:prstGeom>
        </p:spPr>
      </p:pic>
      <p:sp>
        <p:nvSpPr>
          <p:cNvPr id="5" name="CuadroTexto 4">
            <a:extLst>
              <a:ext uri="{FF2B5EF4-FFF2-40B4-BE49-F238E27FC236}">
                <a16:creationId xmlns:a16="http://schemas.microsoft.com/office/drawing/2014/main" id="{A7915AC8-CF91-4261-8BE8-01EB669C453B}"/>
              </a:ext>
            </a:extLst>
          </p:cNvPr>
          <p:cNvSpPr txBox="1"/>
          <p:nvPr/>
        </p:nvSpPr>
        <p:spPr>
          <a:xfrm>
            <a:off x="6330463" y="2712183"/>
            <a:ext cx="5433646" cy="3877985"/>
          </a:xfrm>
          <a:prstGeom prst="rect">
            <a:avLst/>
          </a:prstGeom>
          <a:noFill/>
        </p:spPr>
        <p:txBody>
          <a:bodyPr wrap="square" rtlCol="0">
            <a:spAutoFit/>
          </a:bodyPr>
          <a:lstStyle/>
          <a:p>
            <a:r>
              <a:rPr lang="en-US" dirty="0"/>
              <a:t>Tener </a:t>
            </a:r>
            <a:r>
              <a:rPr lang="en-US" dirty="0" err="1"/>
              <a:t>en</a:t>
            </a:r>
            <a:r>
              <a:rPr lang="en-US" dirty="0"/>
              <a:t> </a:t>
            </a:r>
            <a:r>
              <a:rPr lang="en-US" dirty="0" err="1"/>
              <a:t>cuenta</a:t>
            </a:r>
            <a:r>
              <a:rPr lang="en-US" dirty="0"/>
              <a:t> que </a:t>
            </a:r>
            <a:r>
              <a:rPr lang="en-US" dirty="0" err="1"/>
              <a:t>en</a:t>
            </a:r>
            <a:r>
              <a:rPr lang="en-US" dirty="0"/>
              <a:t> los </a:t>
            </a:r>
            <a:r>
              <a:rPr lang="en-US" dirty="0" err="1"/>
              <a:t>estilos</a:t>
            </a:r>
            <a:r>
              <a:rPr lang="en-US" dirty="0"/>
              <a:t> </a:t>
            </a:r>
            <a:r>
              <a:rPr lang="en-US" dirty="0" err="1"/>
              <a:t>css</a:t>
            </a:r>
            <a:r>
              <a:rPr lang="en-US" dirty="0"/>
              <a:t> se </a:t>
            </a:r>
            <a:r>
              <a:rPr lang="en-US" dirty="0" err="1"/>
              <a:t>puede</a:t>
            </a:r>
            <a:r>
              <a:rPr lang="en-US" dirty="0"/>
              <a:t> </a:t>
            </a:r>
            <a:r>
              <a:rPr lang="en-US" dirty="0" err="1"/>
              <a:t>hacer</a:t>
            </a:r>
            <a:r>
              <a:rPr lang="en-US" dirty="0"/>
              <a:t> </a:t>
            </a:r>
            <a:r>
              <a:rPr lang="en-US" dirty="0" err="1"/>
              <a:t>referencia</a:t>
            </a:r>
            <a:r>
              <a:rPr lang="en-US" dirty="0"/>
              <a:t> a las </a:t>
            </a:r>
            <a:r>
              <a:rPr lang="en-US" dirty="0" err="1"/>
              <a:t>columnas</a:t>
            </a:r>
            <a:r>
              <a:rPr lang="en-US" dirty="0"/>
              <a:t> de una </a:t>
            </a:r>
            <a:r>
              <a:rPr lang="en-US" dirty="0" err="1"/>
              <a:t>tabla</a:t>
            </a:r>
            <a:r>
              <a:rPr lang="en-US" dirty="0"/>
              <a:t> de la </a:t>
            </a:r>
            <a:r>
              <a:rPr lang="en-US" dirty="0" err="1"/>
              <a:t>siguiente</a:t>
            </a:r>
            <a:r>
              <a:rPr lang="en-US" dirty="0"/>
              <a:t> forma</a:t>
            </a:r>
            <a:r>
              <a:rPr lang="en-US" sz="2400" dirty="0"/>
              <a:t>:</a:t>
            </a:r>
          </a:p>
          <a:p>
            <a:endParaRPr lang="es-ES" dirty="0"/>
          </a:p>
          <a:p>
            <a:r>
              <a:rPr lang="es-ES" dirty="0"/>
              <a:t>/* Segunda columna */</a:t>
            </a:r>
          </a:p>
          <a:p>
            <a:r>
              <a:rPr lang="es-ES" dirty="0" err="1"/>
              <a:t>td</a:t>
            </a:r>
            <a:r>
              <a:rPr lang="es-ES" dirty="0"/>
              <a:t> + </a:t>
            </a:r>
            <a:r>
              <a:rPr lang="es-ES" dirty="0" err="1"/>
              <a:t>td</a:t>
            </a:r>
            <a:r>
              <a:rPr lang="es-ES" dirty="0"/>
              <a:t> </a:t>
            </a:r>
          </a:p>
          <a:p>
            <a:br>
              <a:rPr lang="es-ES" dirty="0"/>
            </a:br>
            <a:r>
              <a:rPr lang="es-ES" dirty="0"/>
              <a:t>/* Tercera columna */</a:t>
            </a:r>
          </a:p>
          <a:p>
            <a:r>
              <a:rPr lang="es-ES" dirty="0" err="1"/>
              <a:t>td</a:t>
            </a:r>
            <a:r>
              <a:rPr lang="es-ES" dirty="0"/>
              <a:t> + </a:t>
            </a:r>
            <a:r>
              <a:rPr lang="es-ES" dirty="0" err="1"/>
              <a:t>td</a:t>
            </a:r>
            <a:r>
              <a:rPr lang="es-ES" dirty="0"/>
              <a:t> + </a:t>
            </a:r>
            <a:r>
              <a:rPr lang="es-ES" dirty="0" err="1"/>
              <a:t>td</a:t>
            </a:r>
            <a:r>
              <a:rPr lang="es-ES" dirty="0"/>
              <a:t> </a:t>
            </a:r>
          </a:p>
          <a:p>
            <a:br>
              <a:rPr lang="es-ES" dirty="0"/>
            </a:br>
            <a:r>
              <a:rPr lang="es-ES" dirty="0"/>
              <a:t>/* Cuarta columna */</a:t>
            </a:r>
          </a:p>
          <a:p>
            <a:r>
              <a:rPr lang="es-ES" dirty="0" err="1"/>
              <a:t>td</a:t>
            </a:r>
            <a:r>
              <a:rPr lang="es-ES" dirty="0"/>
              <a:t> + </a:t>
            </a:r>
            <a:r>
              <a:rPr lang="es-ES" dirty="0" err="1"/>
              <a:t>td</a:t>
            </a:r>
            <a:r>
              <a:rPr lang="es-ES" dirty="0"/>
              <a:t> + </a:t>
            </a:r>
            <a:r>
              <a:rPr lang="es-ES" dirty="0" err="1"/>
              <a:t>td</a:t>
            </a:r>
            <a:r>
              <a:rPr lang="es-ES" dirty="0"/>
              <a:t> + </a:t>
            </a:r>
            <a:r>
              <a:rPr lang="es-ES" dirty="0" err="1"/>
              <a:t>td</a:t>
            </a:r>
            <a:r>
              <a:rPr lang="es-ES" dirty="0"/>
              <a:t> </a:t>
            </a:r>
          </a:p>
          <a:p>
            <a:endParaRPr lang="es-ES" sz="2400" dirty="0"/>
          </a:p>
        </p:txBody>
      </p:sp>
    </p:spTree>
    <p:extLst>
      <p:ext uri="{BB962C8B-B14F-4D97-AF65-F5344CB8AC3E}">
        <p14:creationId xmlns:p14="http://schemas.microsoft.com/office/powerpoint/2010/main" val="38459763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D7E99C9-F2DF-027A-B699-7A6BC16E3C3C}"/>
              </a:ext>
            </a:extLst>
          </p:cNvPr>
          <p:cNvSpPr>
            <a:spLocks noGrp="1"/>
          </p:cNvSpPr>
          <p:nvPr>
            <p:ph type="title"/>
          </p:nvPr>
        </p:nvSpPr>
        <p:spPr/>
        <p:txBody>
          <a:bodyPr/>
          <a:lstStyle/>
          <a:p>
            <a:endParaRPr lang="es-ES" dirty="0"/>
          </a:p>
        </p:txBody>
      </p:sp>
      <p:sp>
        <p:nvSpPr>
          <p:cNvPr id="3" name="Marcador de contenido 2">
            <a:extLst>
              <a:ext uri="{FF2B5EF4-FFF2-40B4-BE49-F238E27FC236}">
                <a16:creationId xmlns:a16="http://schemas.microsoft.com/office/drawing/2014/main" id="{C7CB8CAF-3D3F-575A-9DD8-6C01A726F2FA}"/>
              </a:ext>
            </a:extLst>
          </p:cNvPr>
          <p:cNvSpPr>
            <a:spLocks noGrp="1"/>
          </p:cNvSpPr>
          <p:nvPr>
            <p:ph idx="1"/>
          </p:nvPr>
        </p:nvSpPr>
        <p:spPr/>
        <p:txBody>
          <a:bodyPr/>
          <a:lstStyle/>
          <a:p>
            <a:pPr marL="0" indent="0">
              <a:buNone/>
            </a:pPr>
            <a:r>
              <a:rPr lang="es-ES" dirty="0"/>
              <a:t>Tradicionalmente para el </a:t>
            </a:r>
            <a:r>
              <a:rPr lang="es-ES" dirty="0" err="1"/>
              <a:t>frontend</a:t>
            </a:r>
            <a:r>
              <a:rPr lang="es-ES" dirty="0"/>
              <a:t> solo existen 3 lenguajes: </a:t>
            </a:r>
            <a:r>
              <a:rPr lang="es-ES" dirty="0">
                <a:hlinkClick r:id="rId4"/>
              </a:rPr>
              <a:t>HTML</a:t>
            </a:r>
            <a:r>
              <a:rPr lang="es-ES" dirty="0"/>
              <a:t>, </a:t>
            </a:r>
            <a:r>
              <a:rPr lang="es-ES" dirty="0">
                <a:hlinkClick r:id="rId5"/>
              </a:rPr>
              <a:t>CSS</a:t>
            </a:r>
            <a:r>
              <a:rPr lang="es-ES" dirty="0"/>
              <a:t> y </a:t>
            </a:r>
            <a:r>
              <a:rPr lang="es-ES" dirty="0" err="1">
                <a:hlinkClick r:id="rId6"/>
              </a:rPr>
              <a:t>Javascript</a:t>
            </a:r>
            <a:r>
              <a:rPr lang="es-ES" dirty="0"/>
              <a:t>.</a:t>
            </a:r>
          </a:p>
          <a:p>
            <a:pPr marL="0" indent="0">
              <a:buNone/>
            </a:pPr>
            <a:endParaRPr lang="es-ES" dirty="0"/>
          </a:p>
        </p:txBody>
      </p:sp>
      <p:sp>
        <p:nvSpPr>
          <p:cNvPr id="4" name="Rectángulo 3">
            <a:extLst>
              <a:ext uri="{FF2B5EF4-FFF2-40B4-BE49-F238E27FC236}">
                <a16:creationId xmlns:a16="http://schemas.microsoft.com/office/drawing/2014/main" id="{45346BE9-325B-B408-49E8-1747271671E3}"/>
              </a:ext>
            </a:extLst>
          </p:cNvPr>
          <p:cNvSpPr/>
          <p:nvPr/>
        </p:nvSpPr>
        <p:spPr>
          <a:xfrm>
            <a:off x="0" y="-1"/>
            <a:ext cx="12192000" cy="1382751"/>
          </a:xfrm>
          <a:prstGeom prst="rect">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90000"/>
              </a:lnSpc>
              <a:spcBef>
                <a:spcPct val="0"/>
              </a:spcBef>
            </a:pPr>
            <a:r>
              <a:rPr lang="es-ES" sz="4800" b="1" dirty="0">
                <a:solidFill>
                  <a:schemeClr val="bg1"/>
                </a:solidFill>
                <a:ea typeface="+mj-ea"/>
                <a:cs typeface="+mj-cs"/>
              </a:rPr>
              <a:t>Lenguajes de </a:t>
            </a:r>
            <a:r>
              <a:rPr lang="es-ES" sz="4800" b="1" dirty="0" err="1">
                <a:solidFill>
                  <a:schemeClr val="bg1"/>
                </a:solidFill>
                <a:ea typeface="+mj-ea"/>
                <a:cs typeface="+mj-cs"/>
              </a:rPr>
              <a:t>front-end</a:t>
            </a:r>
            <a:endParaRPr lang="es-ES" sz="4800" b="1" dirty="0">
              <a:solidFill>
                <a:schemeClr val="bg1"/>
              </a:solidFill>
              <a:ea typeface="+mj-ea"/>
              <a:cs typeface="+mj-cs"/>
            </a:endParaRPr>
          </a:p>
        </p:txBody>
      </p:sp>
      <p:sp>
        <p:nvSpPr>
          <p:cNvPr id="8" name="CuadroTexto 7">
            <a:extLst>
              <a:ext uri="{FF2B5EF4-FFF2-40B4-BE49-F238E27FC236}">
                <a16:creationId xmlns:a16="http://schemas.microsoft.com/office/drawing/2014/main" id="{C94620D2-CD47-D603-5451-E4A4C6F13C00}"/>
              </a:ext>
            </a:extLst>
          </p:cNvPr>
          <p:cNvSpPr txBox="1"/>
          <p:nvPr/>
        </p:nvSpPr>
        <p:spPr>
          <a:xfrm>
            <a:off x="693235" y="4984775"/>
            <a:ext cx="11015546" cy="523220"/>
          </a:xfrm>
          <a:prstGeom prst="rect">
            <a:avLst/>
          </a:prstGeom>
          <a:noFill/>
        </p:spPr>
        <p:txBody>
          <a:bodyPr wrap="square" rtlCol="0">
            <a:spAutoFit/>
          </a:bodyPr>
          <a:lstStyle/>
          <a:p>
            <a:pPr algn="just"/>
            <a:endParaRPr lang="es-ES" sz="2800" dirty="0"/>
          </a:p>
        </p:txBody>
      </p:sp>
      <p:graphicFrame>
        <p:nvGraphicFramePr>
          <p:cNvPr id="13" name="Objeto 12">
            <a:extLst>
              <a:ext uri="{FF2B5EF4-FFF2-40B4-BE49-F238E27FC236}">
                <a16:creationId xmlns:a16="http://schemas.microsoft.com/office/drawing/2014/main" id="{19B130AE-DAEF-2983-78D3-CA57A069CF4D}"/>
              </a:ext>
            </a:extLst>
          </p:cNvPr>
          <p:cNvGraphicFramePr>
            <a:graphicFrameLocks noChangeAspect="1"/>
          </p:cNvGraphicFramePr>
          <p:nvPr>
            <p:extLst>
              <p:ext uri="{D42A27DB-BD31-4B8C-83A1-F6EECF244321}">
                <p14:modId xmlns:p14="http://schemas.microsoft.com/office/powerpoint/2010/main" val="1108103923"/>
              </p:ext>
            </p:extLst>
          </p:nvPr>
        </p:nvGraphicFramePr>
        <p:xfrm>
          <a:off x="1452063" y="2701681"/>
          <a:ext cx="9497890" cy="3610219"/>
        </p:xfrm>
        <a:graphic>
          <a:graphicData uri="http://schemas.openxmlformats.org/presentationml/2006/ole">
            <mc:AlternateContent xmlns:mc="http://schemas.openxmlformats.org/markup-compatibility/2006">
              <mc:Choice xmlns:v="urn:schemas-microsoft-com:vml" Requires="v">
                <p:oleObj spid="_x0000_s1314" name="Imagen de mapa de bits" r:id="rId7" imgW="10191600" imgH="5324400" progId="Paint.Picture">
                  <p:embed/>
                </p:oleObj>
              </mc:Choice>
              <mc:Fallback>
                <p:oleObj name="Imagen de mapa de bits" r:id="rId7" imgW="10191600" imgH="5324400" progId="Paint.Picture">
                  <p:embed/>
                  <p:pic>
                    <p:nvPicPr>
                      <p:cNvPr id="0" name=""/>
                      <p:cNvPicPr/>
                      <p:nvPr/>
                    </p:nvPicPr>
                    <p:blipFill>
                      <a:blip r:embed="rId8"/>
                      <a:stretch>
                        <a:fillRect/>
                      </a:stretch>
                    </p:blipFill>
                    <p:spPr>
                      <a:xfrm>
                        <a:off x="1452063" y="2701681"/>
                        <a:ext cx="9497890" cy="3610219"/>
                      </a:xfrm>
                      <a:prstGeom prst="rect">
                        <a:avLst/>
                      </a:prstGeom>
                    </p:spPr>
                  </p:pic>
                </p:oleObj>
              </mc:Fallback>
            </mc:AlternateContent>
          </a:graphicData>
        </a:graphic>
      </p:graphicFrame>
      <p:sp>
        <p:nvSpPr>
          <p:cNvPr id="6" name="Marcador de número de diapositiva 5">
            <a:extLst>
              <a:ext uri="{FF2B5EF4-FFF2-40B4-BE49-F238E27FC236}">
                <a16:creationId xmlns:a16="http://schemas.microsoft.com/office/drawing/2014/main" id="{C77F07B5-031C-98C7-1118-63C83314847B}"/>
              </a:ext>
            </a:extLst>
          </p:cNvPr>
          <p:cNvSpPr>
            <a:spLocks noGrp="1"/>
          </p:cNvSpPr>
          <p:nvPr>
            <p:ph type="sldNum" sz="quarter" idx="12"/>
          </p:nvPr>
        </p:nvSpPr>
        <p:spPr/>
        <p:txBody>
          <a:bodyPr/>
          <a:lstStyle/>
          <a:p>
            <a:fld id="{0530B498-C689-4599-93E2-4FCD09F78740}" type="slidenum">
              <a:rPr lang="es-ES" smtClean="0"/>
              <a:t>7</a:t>
            </a:fld>
            <a:endParaRPr lang="es-ES"/>
          </a:p>
        </p:txBody>
      </p:sp>
    </p:spTree>
    <p:extLst>
      <p:ext uri="{BB962C8B-B14F-4D97-AF65-F5344CB8AC3E}">
        <p14:creationId xmlns:p14="http://schemas.microsoft.com/office/powerpoint/2010/main" val="129827446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2EF28A2-72BE-4B41-9DB1-DEB133A25FC1}"/>
              </a:ext>
            </a:extLst>
          </p:cNvPr>
          <p:cNvSpPr>
            <a:spLocks noGrp="1"/>
          </p:cNvSpPr>
          <p:nvPr>
            <p:ph type="title"/>
          </p:nvPr>
        </p:nvSpPr>
        <p:spPr/>
        <p:txBody>
          <a:bodyPr/>
          <a:lstStyle/>
          <a:p>
            <a:endParaRPr lang="es-ES"/>
          </a:p>
        </p:txBody>
      </p:sp>
      <p:sp>
        <p:nvSpPr>
          <p:cNvPr id="3" name="Marcador de contenido 2">
            <a:extLst>
              <a:ext uri="{FF2B5EF4-FFF2-40B4-BE49-F238E27FC236}">
                <a16:creationId xmlns:a16="http://schemas.microsoft.com/office/drawing/2014/main" id="{8F5A3609-DE5B-45C9-98E6-AA5A0A575970}"/>
              </a:ext>
            </a:extLst>
          </p:cNvPr>
          <p:cNvSpPr>
            <a:spLocks noGrp="1"/>
          </p:cNvSpPr>
          <p:nvPr>
            <p:ph idx="1"/>
          </p:nvPr>
        </p:nvSpPr>
        <p:spPr/>
        <p:txBody>
          <a:bodyPr/>
          <a:lstStyle/>
          <a:p>
            <a:r>
              <a:rPr lang="es-ES" dirty="0"/>
              <a:t>Puedes modificar el código HTML proporcionado para añadir los identificadores y clases que necesites.</a:t>
            </a:r>
          </a:p>
          <a:p>
            <a:r>
              <a:rPr lang="es-ES" dirty="0"/>
              <a:t>En la tabla se indican los nombres de los colores que debes emplear.</a:t>
            </a:r>
          </a:p>
          <a:p>
            <a:r>
              <a:rPr lang="es-ES" dirty="0"/>
              <a:t>Debes intentar utilizar el mínimo número posible de reglas y selectores de CSS.</a:t>
            </a:r>
          </a:p>
          <a:p>
            <a:pPr marL="0" indent="0">
              <a:buNone/>
            </a:pPr>
            <a:endParaRPr lang="es-ES" dirty="0"/>
          </a:p>
          <a:p>
            <a:pPr marL="0" indent="0">
              <a:buNone/>
            </a:pPr>
            <a:r>
              <a:rPr lang="es-ES" b="1" dirty="0">
                <a:hlinkClick r:id="rId3" action="ppaction://hlinkfile"/>
              </a:rPr>
              <a:t>Código base</a:t>
            </a:r>
            <a:endParaRPr lang="es-ES" b="1" dirty="0"/>
          </a:p>
          <a:p>
            <a:pPr marL="0" indent="0">
              <a:buNone/>
            </a:pPr>
            <a:endParaRPr lang="es-ES" dirty="0"/>
          </a:p>
        </p:txBody>
      </p:sp>
      <p:sp>
        <p:nvSpPr>
          <p:cNvPr id="4" name="Marcador de número de diapositiva 3">
            <a:extLst>
              <a:ext uri="{FF2B5EF4-FFF2-40B4-BE49-F238E27FC236}">
                <a16:creationId xmlns:a16="http://schemas.microsoft.com/office/drawing/2014/main" id="{2B8460E3-3342-4EAB-B0D6-5BDAD4AB36CB}"/>
              </a:ext>
            </a:extLst>
          </p:cNvPr>
          <p:cNvSpPr>
            <a:spLocks noGrp="1"/>
          </p:cNvSpPr>
          <p:nvPr>
            <p:ph type="sldNum" sz="quarter" idx="12"/>
          </p:nvPr>
        </p:nvSpPr>
        <p:spPr/>
        <p:txBody>
          <a:bodyPr/>
          <a:lstStyle/>
          <a:p>
            <a:fld id="{0530B498-C689-4599-93E2-4FCD09F78740}" type="slidenum">
              <a:rPr lang="es-ES" smtClean="0"/>
              <a:t>70</a:t>
            </a:fld>
            <a:endParaRPr lang="es-ES"/>
          </a:p>
        </p:txBody>
      </p:sp>
    </p:spTree>
    <p:extLst>
      <p:ext uri="{BB962C8B-B14F-4D97-AF65-F5344CB8AC3E}">
        <p14:creationId xmlns:p14="http://schemas.microsoft.com/office/powerpoint/2010/main" val="118789537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F478F50-8158-42C8-A84A-D1965F936ABC}"/>
              </a:ext>
            </a:extLst>
          </p:cNvPr>
          <p:cNvSpPr>
            <a:spLocks noGrp="1"/>
          </p:cNvSpPr>
          <p:nvPr>
            <p:ph type="title"/>
          </p:nvPr>
        </p:nvSpPr>
        <p:spPr/>
        <p:txBody>
          <a:bodyPr/>
          <a:lstStyle/>
          <a:p>
            <a:r>
              <a:rPr lang="es-ES" b="1" dirty="0"/>
              <a:t>Ejercicio 4- Selectores </a:t>
            </a:r>
            <a:br>
              <a:rPr lang="es-ES" b="1" dirty="0"/>
            </a:br>
            <a:endParaRPr lang="es-ES" dirty="0"/>
          </a:p>
        </p:txBody>
      </p:sp>
      <p:sp>
        <p:nvSpPr>
          <p:cNvPr id="3" name="Marcador de contenido 2">
            <a:extLst>
              <a:ext uri="{FF2B5EF4-FFF2-40B4-BE49-F238E27FC236}">
                <a16:creationId xmlns:a16="http://schemas.microsoft.com/office/drawing/2014/main" id="{498A5B36-452A-44CE-B2D8-3782F22D3B7C}"/>
              </a:ext>
            </a:extLst>
          </p:cNvPr>
          <p:cNvSpPr>
            <a:spLocks noGrp="1"/>
          </p:cNvSpPr>
          <p:nvPr>
            <p:ph idx="1"/>
          </p:nvPr>
        </p:nvSpPr>
        <p:spPr>
          <a:xfrm>
            <a:off x="838200" y="1210164"/>
            <a:ext cx="10515600" cy="4895850"/>
          </a:xfrm>
        </p:spPr>
        <p:txBody>
          <a:bodyPr>
            <a:noAutofit/>
          </a:bodyPr>
          <a:lstStyle/>
          <a:p>
            <a:pPr marL="0" indent="0" algn="just">
              <a:buNone/>
            </a:pPr>
            <a:r>
              <a:rPr lang="es-ES" sz="2400" dirty="0"/>
              <a:t>A partir de la página web que se te proporciona, debes escribir las reglas CSS necesarias para lograr una página web que tenga el siguiente funcionamiento:</a:t>
            </a:r>
          </a:p>
          <a:p>
            <a:pPr algn="just"/>
            <a:r>
              <a:rPr lang="es-ES" sz="2400" dirty="0"/>
              <a:t>En su estado normal, un enlace se muestra de color rojo y sin subrayado (propiedad </a:t>
            </a:r>
            <a:r>
              <a:rPr lang="es-ES" sz="2400" dirty="0" err="1"/>
              <a:t>text-decoration</a:t>
            </a:r>
            <a:r>
              <a:rPr lang="es-ES" sz="2400" dirty="0"/>
              <a:t>).</a:t>
            </a:r>
          </a:p>
          <a:p>
            <a:pPr algn="just"/>
            <a:r>
              <a:rPr lang="es-ES" sz="2400" dirty="0"/>
              <a:t>Cuando el usuario sitúa el cursor del ratón sobre un enlace, el texto del enlace se muestra con color gris  y se muestra el subrayado.</a:t>
            </a:r>
          </a:p>
          <a:p>
            <a:pPr marL="0" indent="0" algn="just">
              <a:buNone/>
            </a:pPr>
            <a:endParaRPr lang="es-ES" sz="2400" dirty="0"/>
          </a:p>
          <a:p>
            <a:pPr marL="0" indent="0" algn="just">
              <a:buNone/>
            </a:pPr>
            <a:r>
              <a:rPr lang="es-ES" sz="2400" dirty="0"/>
              <a:t>Consejo: el orden de escritura de las reglas influye en el resultado final, ya que un enlace puede estar en varios estados al mismo tiempo. </a:t>
            </a:r>
          </a:p>
          <a:p>
            <a:pPr marL="0" indent="0">
              <a:buNone/>
            </a:pPr>
            <a:endParaRPr lang="es-ES" sz="2400" b="1" dirty="0">
              <a:hlinkClick r:id="rId2" action="ppaction://hlinkfile"/>
            </a:endParaRPr>
          </a:p>
          <a:p>
            <a:pPr marL="0" indent="0">
              <a:buNone/>
            </a:pPr>
            <a:r>
              <a:rPr lang="es-ES" sz="2400" b="1" dirty="0">
                <a:hlinkClick r:id="rId2" action="ppaction://hlinkfile"/>
              </a:rPr>
              <a:t>Código base</a:t>
            </a:r>
            <a:endParaRPr lang="es-ES" sz="2400" b="1" dirty="0"/>
          </a:p>
          <a:p>
            <a:pPr marL="0" indent="0">
              <a:buNone/>
            </a:pPr>
            <a:endParaRPr lang="es-ES" sz="2400" b="1" dirty="0"/>
          </a:p>
        </p:txBody>
      </p:sp>
      <p:sp>
        <p:nvSpPr>
          <p:cNvPr id="4" name="Marcador de número de diapositiva 3">
            <a:extLst>
              <a:ext uri="{FF2B5EF4-FFF2-40B4-BE49-F238E27FC236}">
                <a16:creationId xmlns:a16="http://schemas.microsoft.com/office/drawing/2014/main" id="{11A09458-6F21-4EE2-8C39-156DEC8D78D7}"/>
              </a:ext>
            </a:extLst>
          </p:cNvPr>
          <p:cNvSpPr>
            <a:spLocks noGrp="1"/>
          </p:cNvSpPr>
          <p:nvPr>
            <p:ph type="sldNum" sz="quarter" idx="12"/>
          </p:nvPr>
        </p:nvSpPr>
        <p:spPr/>
        <p:txBody>
          <a:bodyPr/>
          <a:lstStyle/>
          <a:p>
            <a:fld id="{0530B498-C689-4599-93E2-4FCD09F78740}" type="slidenum">
              <a:rPr lang="es-ES" smtClean="0"/>
              <a:t>71</a:t>
            </a:fld>
            <a:endParaRPr lang="es-ES"/>
          </a:p>
        </p:txBody>
      </p:sp>
    </p:spTree>
    <p:extLst>
      <p:ext uri="{BB962C8B-B14F-4D97-AF65-F5344CB8AC3E}">
        <p14:creationId xmlns:p14="http://schemas.microsoft.com/office/powerpoint/2010/main" val="117270328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3A5FF98-D7B4-4B87-9DB2-1E5C4C11A8F7}"/>
              </a:ext>
            </a:extLst>
          </p:cNvPr>
          <p:cNvSpPr>
            <a:spLocks noGrp="1"/>
          </p:cNvSpPr>
          <p:nvPr>
            <p:ph type="title"/>
          </p:nvPr>
        </p:nvSpPr>
        <p:spPr/>
        <p:txBody>
          <a:bodyPr/>
          <a:lstStyle/>
          <a:p>
            <a:r>
              <a:rPr lang="es-ES" b="1" dirty="0"/>
              <a:t>Ejercicio 5 - Estilo lista </a:t>
            </a:r>
            <a:br>
              <a:rPr lang="es-ES" b="1" dirty="0"/>
            </a:br>
            <a:endParaRPr lang="es-ES" dirty="0"/>
          </a:p>
        </p:txBody>
      </p:sp>
      <p:sp>
        <p:nvSpPr>
          <p:cNvPr id="3" name="Marcador de contenido 2">
            <a:extLst>
              <a:ext uri="{FF2B5EF4-FFF2-40B4-BE49-F238E27FC236}">
                <a16:creationId xmlns:a16="http://schemas.microsoft.com/office/drawing/2014/main" id="{4B56E605-E395-455B-BEA3-2500E2FECEAF}"/>
              </a:ext>
            </a:extLst>
          </p:cNvPr>
          <p:cNvSpPr>
            <a:spLocks noGrp="1"/>
          </p:cNvSpPr>
          <p:nvPr>
            <p:ph idx="1"/>
          </p:nvPr>
        </p:nvSpPr>
        <p:spPr>
          <a:xfrm>
            <a:off x="838200" y="1825625"/>
            <a:ext cx="4314092" cy="4351338"/>
          </a:xfrm>
        </p:spPr>
        <p:txBody>
          <a:bodyPr/>
          <a:lstStyle/>
          <a:p>
            <a:pPr marL="0" indent="0" algn="just">
              <a:buNone/>
            </a:pPr>
            <a:r>
              <a:rPr lang="es-ES" dirty="0"/>
              <a:t>A partir de la página web que se te proporciona, debes escribir las reglas CSS necesarias para lograr una página web que tenga el mismo aspecto que la siguiente imagen:</a:t>
            </a:r>
          </a:p>
          <a:p>
            <a:pPr marL="0" indent="0">
              <a:buNone/>
            </a:pPr>
            <a:endParaRPr lang="es-ES" dirty="0"/>
          </a:p>
        </p:txBody>
      </p:sp>
      <p:sp>
        <p:nvSpPr>
          <p:cNvPr id="4" name="Marcador de número de diapositiva 3">
            <a:extLst>
              <a:ext uri="{FF2B5EF4-FFF2-40B4-BE49-F238E27FC236}">
                <a16:creationId xmlns:a16="http://schemas.microsoft.com/office/drawing/2014/main" id="{DB45B41C-907C-4E02-B3E5-68C0E28E291F}"/>
              </a:ext>
            </a:extLst>
          </p:cNvPr>
          <p:cNvSpPr>
            <a:spLocks noGrp="1"/>
          </p:cNvSpPr>
          <p:nvPr>
            <p:ph type="sldNum" sz="quarter" idx="12"/>
          </p:nvPr>
        </p:nvSpPr>
        <p:spPr/>
        <p:txBody>
          <a:bodyPr/>
          <a:lstStyle/>
          <a:p>
            <a:fld id="{0530B498-C689-4599-93E2-4FCD09F78740}" type="slidenum">
              <a:rPr lang="es-ES" smtClean="0"/>
              <a:t>72</a:t>
            </a:fld>
            <a:endParaRPr lang="es-ES"/>
          </a:p>
        </p:txBody>
      </p:sp>
      <p:pic>
        <p:nvPicPr>
          <p:cNvPr id="7" name="Imagen 6">
            <a:extLst>
              <a:ext uri="{FF2B5EF4-FFF2-40B4-BE49-F238E27FC236}">
                <a16:creationId xmlns:a16="http://schemas.microsoft.com/office/drawing/2014/main" id="{372BF2ED-DA89-4D26-8ECB-17FF807479C6}"/>
              </a:ext>
            </a:extLst>
          </p:cNvPr>
          <p:cNvPicPr>
            <a:picLocks noChangeAspect="1"/>
          </p:cNvPicPr>
          <p:nvPr/>
        </p:nvPicPr>
        <p:blipFill>
          <a:blip r:embed="rId3"/>
          <a:stretch>
            <a:fillRect/>
          </a:stretch>
        </p:blipFill>
        <p:spPr>
          <a:xfrm>
            <a:off x="7388469" y="323850"/>
            <a:ext cx="2971800" cy="6210300"/>
          </a:xfrm>
          <a:prstGeom prst="rect">
            <a:avLst/>
          </a:prstGeom>
        </p:spPr>
      </p:pic>
      <p:sp>
        <p:nvSpPr>
          <p:cNvPr id="8" name="Rectángulo 7">
            <a:extLst>
              <a:ext uri="{FF2B5EF4-FFF2-40B4-BE49-F238E27FC236}">
                <a16:creationId xmlns:a16="http://schemas.microsoft.com/office/drawing/2014/main" id="{833FFE12-97C7-4E74-8A43-07C373E3A8F1}"/>
              </a:ext>
            </a:extLst>
          </p:cNvPr>
          <p:cNvSpPr/>
          <p:nvPr/>
        </p:nvSpPr>
        <p:spPr>
          <a:xfrm>
            <a:off x="968257" y="5442411"/>
            <a:ext cx="1726948" cy="461665"/>
          </a:xfrm>
          <a:prstGeom prst="rect">
            <a:avLst/>
          </a:prstGeom>
        </p:spPr>
        <p:txBody>
          <a:bodyPr wrap="none">
            <a:spAutoFit/>
          </a:bodyPr>
          <a:lstStyle/>
          <a:p>
            <a:r>
              <a:rPr lang="es-ES" sz="2400" b="1" dirty="0">
                <a:hlinkClick r:id="rId4" action="ppaction://hlinkfile"/>
              </a:rPr>
              <a:t>Código base</a:t>
            </a:r>
            <a:endParaRPr lang="es-ES" sz="2400" b="1" dirty="0"/>
          </a:p>
        </p:txBody>
      </p:sp>
    </p:spTree>
    <p:extLst>
      <p:ext uri="{BB962C8B-B14F-4D97-AF65-F5344CB8AC3E}">
        <p14:creationId xmlns:p14="http://schemas.microsoft.com/office/powerpoint/2010/main" val="241985511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BB71821-6800-4534-959F-CA16F5F6E061}"/>
              </a:ext>
            </a:extLst>
          </p:cNvPr>
          <p:cNvSpPr>
            <a:spLocks noGrp="1"/>
          </p:cNvSpPr>
          <p:nvPr>
            <p:ph type="title"/>
          </p:nvPr>
        </p:nvSpPr>
        <p:spPr/>
        <p:txBody>
          <a:bodyPr/>
          <a:lstStyle/>
          <a:p>
            <a:r>
              <a:rPr lang="es-ES" b="1" dirty="0"/>
              <a:t>Ejercicio 6 - Estilo lista  </a:t>
            </a:r>
            <a:br>
              <a:rPr lang="es-ES" b="1" dirty="0"/>
            </a:br>
            <a:endParaRPr lang="es-ES" dirty="0"/>
          </a:p>
        </p:txBody>
      </p:sp>
      <p:sp>
        <p:nvSpPr>
          <p:cNvPr id="3" name="Marcador de contenido 2">
            <a:extLst>
              <a:ext uri="{FF2B5EF4-FFF2-40B4-BE49-F238E27FC236}">
                <a16:creationId xmlns:a16="http://schemas.microsoft.com/office/drawing/2014/main" id="{222F4850-049A-4DB6-A034-7BFB17350BE5}"/>
              </a:ext>
            </a:extLst>
          </p:cNvPr>
          <p:cNvSpPr>
            <a:spLocks noGrp="1"/>
          </p:cNvSpPr>
          <p:nvPr>
            <p:ph idx="1"/>
          </p:nvPr>
        </p:nvSpPr>
        <p:spPr>
          <a:xfrm>
            <a:off x="838200" y="1547446"/>
            <a:ext cx="10515600" cy="4629517"/>
          </a:xfrm>
        </p:spPr>
        <p:txBody>
          <a:bodyPr/>
          <a:lstStyle/>
          <a:p>
            <a:pPr marL="0" indent="0">
              <a:buNone/>
            </a:pPr>
            <a:r>
              <a:rPr lang="es-ES" dirty="0"/>
              <a:t>Crea una página web con un menú etiquetado con una lista que tenga el mismo aspecto que la siguiente imagen:</a:t>
            </a:r>
          </a:p>
          <a:p>
            <a:pPr marL="0" indent="0">
              <a:buNone/>
            </a:pPr>
            <a:endParaRPr lang="es-ES" dirty="0"/>
          </a:p>
        </p:txBody>
      </p:sp>
      <p:pic>
        <p:nvPicPr>
          <p:cNvPr id="6" name="Imagen 5">
            <a:extLst>
              <a:ext uri="{FF2B5EF4-FFF2-40B4-BE49-F238E27FC236}">
                <a16:creationId xmlns:a16="http://schemas.microsoft.com/office/drawing/2014/main" id="{E8488888-6963-4881-8003-19A1B5D6C1BF}"/>
              </a:ext>
            </a:extLst>
          </p:cNvPr>
          <p:cNvPicPr>
            <a:picLocks noChangeAspect="1"/>
          </p:cNvPicPr>
          <p:nvPr/>
        </p:nvPicPr>
        <p:blipFill>
          <a:blip r:embed="rId3"/>
          <a:stretch>
            <a:fillRect/>
          </a:stretch>
        </p:blipFill>
        <p:spPr>
          <a:xfrm>
            <a:off x="1154356" y="2455353"/>
            <a:ext cx="4941644" cy="2572117"/>
          </a:xfrm>
          <a:prstGeom prst="rect">
            <a:avLst/>
          </a:prstGeom>
        </p:spPr>
      </p:pic>
      <p:sp>
        <p:nvSpPr>
          <p:cNvPr id="7" name="Rectángulo 6">
            <a:extLst>
              <a:ext uri="{FF2B5EF4-FFF2-40B4-BE49-F238E27FC236}">
                <a16:creationId xmlns:a16="http://schemas.microsoft.com/office/drawing/2014/main" id="{8F275EF4-B9FC-4186-BB47-70F80B150972}"/>
              </a:ext>
            </a:extLst>
          </p:cNvPr>
          <p:cNvSpPr/>
          <p:nvPr/>
        </p:nvSpPr>
        <p:spPr>
          <a:xfrm>
            <a:off x="838200" y="4842671"/>
            <a:ext cx="10726615" cy="1815882"/>
          </a:xfrm>
          <a:prstGeom prst="rect">
            <a:avLst/>
          </a:prstGeom>
        </p:spPr>
        <p:txBody>
          <a:bodyPr wrap="square">
            <a:spAutoFit/>
          </a:bodyPr>
          <a:lstStyle/>
          <a:p>
            <a:pPr algn="just"/>
            <a:r>
              <a:rPr lang="es-ES" sz="2800" dirty="0"/>
              <a:t>Cuando el cursor del ratón se sitúe encima de un elemento del menú o cuando un elemento del menú reciba el foco del teclado: se debe mostrar un borde sólido de color rojo (</a:t>
            </a:r>
            <a:r>
              <a:rPr lang="en-US" sz="2800" dirty="0" err="1"/>
              <a:t>Utilizar</a:t>
            </a:r>
            <a:r>
              <a:rPr lang="en-US" sz="2800" dirty="0"/>
              <a:t> la </a:t>
            </a:r>
            <a:r>
              <a:rPr lang="en-US" sz="2800" dirty="0" err="1"/>
              <a:t>propiedad</a:t>
            </a:r>
            <a:r>
              <a:rPr lang="en-US" sz="2800" dirty="0"/>
              <a:t> outline para </a:t>
            </a:r>
            <a:r>
              <a:rPr lang="en-US" sz="2800" dirty="0" err="1"/>
              <a:t>establecer</a:t>
            </a:r>
            <a:r>
              <a:rPr lang="en-US" sz="2800" dirty="0"/>
              <a:t> el </a:t>
            </a:r>
            <a:r>
              <a:rPr lang="en-US" sz="2800" dirty="0" err="1"/>
              <a:t>contorno</a:t>
            </a:r>
            <a:r>
              <a:rPr lang="es-ES" sz="2800" dirty="0"/>
              <a:t>). </a:t>
            </a:r>
          </a:p>
        </p:txBody>
      </p:sp>
      <p:sp>
        <p:nvSpPr>
          <p:cNvPr id="5" name="Rectángulo 4">
            <a:extLst>
              <a:ext uri="{FF2B5EF4-FFF2-40B4-BE49-F238E27FC236}">
                <a16:creationId xmlns:a16="http://schemas.microsoft.com/office/drawing/2014/main" id="{FAAEACB0-1325-4E77-8A5A-C7730AEEDEF5}"/>
              </a:ext>
            </a:extLst>
          </p:cNvPr>
          <p:cNvSpPr/>
          <p:nvPr/>
        </p:nvSpPr>
        <p:spPr>
          <a:xfrm>
            <a:off x="8030158" y="2890884"/>
            <a:ext cx="1795876" cy="461665"/>
          </a:xfrm>
          <a:prstGeom prst="rect">
            <a:avLst/>
          </a:prstGeom>
        </p:spPr>
        <p:txBody>
          <a:bodyPr wrap="none">
            <a:spAutoFit/>
          </a:bodyPr>
          <a:lstStyle/>
          <a:p>
            <a:r>
              <a:rPr lang="es-ES" sz="2400" b="1" dirty="0">
                <a:hlinkClick r:id="rId4" action="ppaction://hlinkfile"/>
              </a:rPr>
              <a:t>Código base</a:t>
            </a:r>
            <a:r>
              <a:rPr lang="es-ES" sz="2400" b="1" dirty="0"/>
              <a:t> </a:t>
            </a:r>
            <a:endParaRPr lang="es-ES" sz="2400" dirty="0"/>
          </a:p>
        </p:txBody>
      </p:sp>
      <p:sp>
        <p:nvSpPr>
          <p:cNvPr id="8" name="Rectángulo 7">
            <a:extLst>
              <a:ext uri="{FF2B5EF4-FFF2-40B4-BE49-F238E27FC236}">
                <a16:creationId xmlns:a16="http://schemas.microsoft.com/office/drawing/2014/main" id="{91FE55D7-84A9-4CCA-87EA-4D2B955CE567}"/>
              </a:ext>
            </a:extLst>
          </p:cNvPr>
          <p:cNvSpPr/>
          <p:nvPr/>
        </p:nvSpPr>
        <p:spPr>
          <a:xfrm>
            <a:off x="8030157" y="3677538"/>
            <a:ext cx="184731" cy="461665"/>
          </a:xfrm>
          <a:prstGeom prst="rect">
            <a:avLst/>
          </a:prstGeom>
        </p:spPr>
        <p:txBody>
          <a:bodyPr wrap="none">
            <a:spAutoFit/>
          </a:bodyPr>
          <a:lstStyle/>
          <a:p>
            <a:endParaRPr lang="es-ES" sz="2400" dirty="0"/>
          </a:p>
        </p:txBody>
      </p:sp>
      <p:sp>
        <p:nvSpPr>
          <p:cNvPr id="9" name="CuadroTexto 8">
            <a:extLst>
              <a:ext uri="{FF2B5EF4-FFF2-40B4-BE49-F238E27FC236}">
                <a16:creationId xmlns:a16="http://schemas.microsoft.com/office/drawing/2014/main" id="{409B31A3-50A2-4E85-85E9-ED6F48DC7064}"/>
              </a:ext>
            </a:extLst>
          </p:cNvPr>
          <p:cNvSpPr txBox="1"/>
          <p:nvPr/>
        </p:nvSpPr>
        <p:spPr>
          <a:xfrm>
            <a:off x="1435480" y="6223248"/>
            <a:ext cx="184731" cy="369332"/>
          </a:xfrm>
          <a:prstGeom prst="rect">
            <a:avLst/>
          </a:prstGeom>
          <a:noFill/>
        </p:spPr>
        <p:txBody>
          <a:bodyPr wrap="none" rtlCol="0">
            <a:spAutoFit/>
          </a:bodyPr>
          <a:lstStyle/>
          <a:p>
            <a:endParaRPr lang="es-ES" dirty="0"/>
          </a:p>
        </p:txBody>
      </p:sp>
    </p:spTree>
    <p:extLst>
      <p:ext uri="{BB962C8B-B14F-4D97-AF65-F5344CB8AC3E}">
        <p14:creationId xmlns:p14="http://schemas.microsoft.com/office/powerpoint/2010/main" val="242467385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9A6B5EF-45CA-49BA-97AC-FFA971AE78FC}"/>
              </a:ext>
            </a:extLst>
          </p:cNvPr>
          <p:cNvSpPr>
            <a:spLocks noGrp="1"/>
          </p:cNvSpPr>
          <p:nvPr>
            <p:ph type="title"/>
          </p:nvPr>
        </p:nvSpPr>
        <p:spPr/>
        <p:txBody>
          <a:bodyPr/>
          <a:lstStyle/>
          <a:p>
            <a:r>
              <a:rPr lang="es-ES" b="1" dirty="0"/>
              <a:t>Ejercicio 7 - Modelo caja </a:t>
            </a:r>
            <a:br>
              <a:rPr lang="es-ES" b="1" dirty="0"/>
            </a:br>
            <a:endParaRPr lang="es-ES" dirty="0"/>
          </a:p>
        </p:txBody>
      </p:sp>
      <p:sp>
        <p:nvSpPr>
          <p:cNvPr id="3" name="Marcador de contenido 2">
            <a:extLst>
              <a:ext uri="{FF2B5EF4-FFF2-40B4-BE49-F238E27FC236}">
                <a16:creationId xmlns:a16="http://schemas.microsoft.com/office/drawing/2014/main" id="{8AB920DB-C58D-47D2-BB8B-0FD429E51287}"/>
              </a:ext>
            </a:extLst>
          </p:cNvPr>
          <p:cNvSpPr>
            <a:spLocks noGrp="1"/>
          </p:cNvSpPr>
          <p:nvPr>
            <p:ph idx="1"/>
          </p:nvPr>
        </p:nvSpPr>
        <p:spPr>
          <a:xfrm>
            <a:off x="838200" y="1406769"/>
            <a:ext cx="10515600" cy="4770194"/>
          </a:xfrm>
        </p:spPr>
        <p:txBody>
          <a:bodyPr/>
          <a:lstStyle/>
          <a:p>
            <a:pPr marL="0" indent="0">
              <a:buNone/>
            </a:pPr>
            <a:r>
              <a:rPr lang="es-ES" dirty="0"/>
              <a:t>A partir de la página web que se te proporciona, debes escribir las reglas CSS necesarias para lograr una página web que tenga el mismo aspecto que la siguiente imagen:</a:t>
            </a:r>
          </a:p>
          <a:p>
            <a:pPr marL="0" indent="0">
              <a:buNone/>
            </a:pPr>
            <a:r>
              <a:rPr lang="es-ES" sz="2400" dirty="0" err="1">
                <a:solidFill>
                  <a:schemeClr val="accent1"/>
                </a:solidFill>
              </a:rPr>
              <a:t>border-style</a:t>
            </a:r>
            <a:r>
              <a:rPr lang="es-ES" sz="2400" dirty="0">
                <a:solidFill>
                  <a:schemeClr val="accent1"/>
                </a:solidFill>
              </a:rPr>
              <a:t>: define el estilo del borde al que se hace referencia. Existen varios bordes : </a:t>
            </a:r>
            <a:r>
              <a:rPr lang="es-ES" sz="2400" dirty="0" err="1">
                <a:solidFill>
                  <a:schemeClr val="accent1"/>
                </a:solidFill>
              </a:rPr>
              <a:t>border-bottom,border-top,border-rigth,border-let,border</a:t>
            </a:r>
            <a:r>
              <a:rPr lang="es-ES" sz="2400" dirty="0">
                <a:solidFill>
                  <a:schemeClr val="accent1"/>
                </a:solidFill>
              </a:rPr>
              <a:t>.</a:t>
            </a:r>
          </a:p>
          <a:p>
            <a:pPr marL="0" indent="0">
              <a:buNone/>
            </a:pPr>
            <a:endParaRPr lang="es-ES" dirty="0"/>
          </a:p>
          <a:p>
            <a:pPr marL="0" indent="0">
              <a:buNone/>
            </a:pPr>
            <a:endParaRPr lang="es-ES" dirty="0"/>
          </a:p>
          <a:p>
            <a:endParaRPr lang="es-ES" dirty="0"/>
          </a:p>
        </p:txBody>
      </p:sp>
      <p:sp>
        <p:nvSpPr>
          <p:cNvPr id="4" name="Marcador de número de diapositiva 3">
            <a:extLst>
              <a:ext uri="{FF2B5EF4-FFF2-40B4-BE49-F238E27FC236}">
                <a16:creationId xmlns:a16="http://schemas.microsoft.com/office/drawing/2014/main" id="{D45CD5A7-650E-4B13-91C2-4310E04EB15E}"/>
              </a:ext>
            </a:extLst>
          </p:cNvPr>
          <p:cNvSpPr>
            <a:spLocks noGrp="1"/>
          </p:cNvSpPr>
          <p:nvPr>
            <p:ph type="sldNum" sz="quarter" idx="12"/>
          </p:nvPr>
        </p:nvSpPr>
        <p:spPr/>
        <p:txBody>
          <a:bodyPr/>
          <a:lstStyle/>
          <a:p>
            <a:fld id="{0530B498-C689-4599-93E2-4FCD09F78740}" type="slidenum">
              <a:rPr lang="es-ES" smtClean="0"/>
              <a:t>74</a:t>
            </a:fld>
            <a:endParaRPr lang="es-ES" dirty="0"/>
          </a:p>
        </p:txBody>
      </p:sp>
      <p:graphicFrame>
        <p:nvGraphicFramePr>
          <p:cNvPr id="5" name="Tabla 4">
            <a:extLst>
              <a:ext uri="{FF2B5EF4-FFF2-40B4-BE49-F238E27FC236}">
                <a16:creationId xmlns:a16="http://schemas.microsoft.com/office/drawing/2014/main" id="{7610B52E-300E-4EA2-AE58-2AFEDFA95CAE}"/>
              </a:ext>
            </a:extLst>
          </p:cNvPr>
          <p:cNvGraphicFramePr>
            <a:graphicFrameLocks noGrp="1"/>
          </p:cNvGraphicFramePr>
          <p:nvPr>
            <p:extLst>
              <p:ext uri="{D42A27DB-BD31-4B8C-83A1-F6EECF244321}">
                <p14:modId xmlns:p14="http://schemas.microsoft.com/office/powerpoint/2010/main" val="3572066810"/>
              </p:ext>
            </p:extLst>
          </p:nvPr>
        </p:nvGraphicFramePr>
        <p:xfrm>
          <a:off x="838200" y="3601403"/>
          <a:ext cx="7042849" cy="2575560"/>
        </p:xfrm>
        <a:graphic>
          <a:graphicData uri="http://schemas.openxmlformats.org/drawingml/2006/table">
            <a:tbl>
              <a:tblPr/>
              <a:tblGrid>
                <a:gridCol w="1785049">
                  <a:extLst>
                    <a:ext uri="{9D8B030D-6E8A-4147-A177-3AD203B41FA5}">
                      <a16:colId xmlns:a16="http://schemas.microsoft.com/office/drawing/2014/main" val="2749578750"/>
                    </a:ext>
                  </a:extLst>
                </a:gridCol>
                <a:gridCol w="5257800">
                  <a:extLst>
                    <a:ext uri="{9D8B030D-6E8A-4147-A177-3AD203B41FA5}">
                      <a16:colId xmlns:a16="http://schemas.microsoft.com/office/drawing/2014/main" val="517473634"/>
                    </a:ext>
                  </a:extLst>
                </a:gridCol>
              </a:tblGrid>
              <a:tr h="404119">
                <a:tc>
                  <a:txBody>
                    <a:bodyPr/>
                    <a:lstStyle/>
                    <a:p>
                      <a:pPr algn="l"/>
                      <a:r>
                        <a:rPr lang="es-ES" b="1"/>
                        <a:t>Sintaxis:</a:t>
                      </a:r>
                      <a:r>
                        <a:rPr lang="es-ES"/>
                        <a:t> </a:t>
                      </a:r>
                    </a:p>
                  </a:txBody>
                  <a:tcPr marL="47625" marR="47625" marT="47625" marB="47625">
                    <a:lnL>
                      <a:noFill/>
                    </a:lnL>
                    <a:lnR>
                      <a:noFill/>
                    </a:lnR>
                    <a:lnT>
                      <a:noFill/>
                    </a:lnT>
                    <a:lnB>
                      <a:noFill/>
                    </a:lnB>
                  </a:tcPr>
                </a:tc>
                <a:tc>
                  <a:txBody>
                    <a:bodyPr/>
                    <a:lstStyle/>
                    <a:p>
                      <a:r>
                        <a:rPr lang="es-ES" dirty="0" err="1"/>
                        <a:t>border-style</a:t>
                      </a:r>
                      <a:r>
                        <a:rPr lang="es-ES" dirty="0"/>
                        <a:t>: &lt;valor&gt;</a:t>
                      </a:r>
                      <a:br>
                        <a:rPr lang="es-ES" dirty="0"/>
                      </a:br>
                      <a:endParaRPr lang="es-ES" dirty="0"/>
                    </a:p>
                  </a:txBody>
                  <a:tcPr marL="47625" marR="47625" marT="47625" marB="47625">
                    <a:lnL>
                      <a:noFill/>
                    </a:lnL>
                    <a:lnR>
                      <a:noFill/>
                    </a:lnR>
                    <a:lnT>
                      <a:noFill/>
                    </a:lnT>
                    <a:lnB>
                      <a:noFill/>
                    </a:lnB>
                  </a:tcPr>
                </a:tc>
                <a:extLst>
                  <a:ext uri="{0D108BD9-81ED-4DB2-BD59-A6C34878D82A}">
                    <a16:rowId xmlns:a16="http://schemas.microsoft.com/office/drawing/2014/main" val="901623091"/>
                  </a:ext>
                </a:extLst>
              </a:tr>
              <a:tr h="576288">
                <a:tc>
                  <a:txBody>
                    <a:bodyPr/>
                    <a:lstStyle/>
                    <a:p>
                      <a:pPr algn="l"/>
                      <a:r>
                        <a:rPr lang="es-ES" b="1"/>
                        <a:t>Valores posibles:</a:t>
                      </a:r>
                      <a:r>
                        <a:rPr lang="es-ES"/>
                        <a:t> </a:t>
                      </a:r>
                    </a:p>
                  </a:txBody>
                  <a:tcPr marL="47625" marR="47625" marT="47625" marB="47625">
                    <a:lnL>
                      <a:noFill/>
                    </a:lnL>
                    <a:lnR>
                      <a:noFill/>
                    </a:lnR>
                    <a:lnT>
                      <a:noFill/>
                    </a:lnT>
                    <a:lnB>
                      <a:noFill/>
                    </a:lnB>
                  </a:tcPr>
                </a:tc>
                <a:tc>
                  <a:txBody>
                    <a:bodyPr/>
                    <a:lstStyle/>
                    <a:p>
                      <a:r>
                        <a:rPr lang="es-ES" dirty="0"/>
                        <a:t>[ </a:t>
                      </a:r>
                      <a:r>
                        <a:rPr lang="es-ES" dirty="0" err="1"/>
                        <a:t>none</a:t>
                      </a:r>
                      <a:r>
                        <a:rPr lang="es-ES" dirty="0"/>
                        <a:t> | </a:t>
                      </a:r>
                      <a:r>
                        <a:rPr lang="es-ES" dirty="0" err="1"/>
                        <a:t>dotted</a:t>
                      </a:r>
                      <a:r>
                        <a:rPr lang="es-ES" dirty="0"/>
                        <a:t> | </a:t>
                      </a:r>
                      <a:r>
                        <a:rPr lang="es-ES" dirty="0" err="1"/>
                        <a:t>dashed</a:t>
                      </a:r>
                      <a:r>
                        <a:rPr lang="es-ES" dirty="0"/>
                        <a:t> | </a:t>
                      </a:r>
                      <a:r>
                        <a:rPr lang="es-ES" dirty="0" err="1"/>
                        <a:t>solid</a:t>
                      </a:r>
                      <a:r>
                        <a:rPr lang="es-ES" dirty="0"/>
                        <a:t> | </a:t>
                      </a:r>
                      <a:r>
                        <a:rPr lang="es-ES" dirty="0" err="1"/>
                        <a:t>double</a:t>
                      </a:r>
                      <a:r>
                        <a:rPr lang="es-ES" dirty="0"/>
                        <a:t> | </a:t>
                      </a:r>
                      <a:r>
                        <a:rPr lang="es-ES" dirty="0" err="1"/>
                        <a:t>groove</a:t>
                      </a:r>
                      <a:r>
                        <a:rPr lang="es-ES" dirty="0"/>
                        <a:t> | </a:t>
                      </a:r>
                      <a:r>
                        <a:rPr lang="es-ES" dirty="0" err="1"/>
                        <a:t>ridge</a:t>
                      </a:r>
                      <a:r>
                        <a:rPr lang="es-ES" dirty="0"/>
                        <a:t> | </a:t>
                      </a:r>
                      <a:r>
                        <a:rPr lang="es-ES" dirty="0" err="1"/>
                        <a:t>inset</a:t>
                      </a:r>
                      <a:r>
                        <a:rPr lang="es-ES" dirty="0"/>
                        <a:t> | </a:t>
                      </a:r>
                      <a:r>
                        <a:rPr lang="es-ES" dirty="0" err="1"/>
                        <a:t>outset</a:t>
                      </a:r>
                      <a:r>
                        <a:rPr lang="es-ES" dirty="0"/>
                        <a:t> ]</a:t>
                      </a:r>
                      <a:br>
                        <a:rPr lang="es-ES" dirty="0"/>
                      </a:br>
                      <a:endParaRPr lang="es-ES" dirty="0"/>
                    </a:p>
                  </a:txBody>
                  <a:tcPr marL="47625" marR="47625" marT="47625" marB="47625">
                    <a:lnL>
                      <a:noFill/>
                    </a:lnL>
                    <a:lnR>
                      <a:noFill/>
                    </a:lnR>
                    <a:lnT>
                      <a:noFill/>
                    </a:lnT>
                    <a:lnB>
                      <a:noFill/>
                    </a:lnB>
                  </a:tcPr>
                </a:tc>
                <a:extLst>
                  <a:ext uri="{0D108BD9-81ED-4DB2-BD59-A6C34878D82A}">
                    <a16:rowId xmlns:a16="http://schemas.microsoft.com/office/drawing/2014/main" val="3163015715"/>
                  </a:ext>
                </a:extLst>
              </a:tr>
              <a:tr h="404119">
                <a:tc>
                  <a:txBody>
                    <a:bodyPr/>
                    <a:lstStyle/>
                    <a:p>
                      <a:pPr algn="l"/>
                      <a:endParaRPr lang="en-US" dirty="0"/>
                    </a:p>
                    <a:p>
                      <a:pPr algn="l"/>
                      <a:r>
                        <a:rPr lang="en-US" dirty="0"/>
                        <a:t>dotted:   </a:t>
                      </a:r>
                      <a:endParaRPr lang="es-ES" dirty="0"/>
                    </a:p>
                  </a:txBody>
                  <a:tcPr marL="47625" marR="47625" marT="47625" marB="47625">
                    <a:lnL>
                      <a:noFill/>
                    </a:lnL>
                    <a:lnR>
                      <a:noFill/>
                    </a:lnR>
                    <a:lnT>
                      <a:noFill/>
                    </a:lnT>
                    <a:lnB>
                      <a:noFill/>
                    </a:lnB>
                  </a:tcPr>
                </a:tc>
                <a:tc>
                  <a:txBody>
                    <a:bodyPr/>
                    <a:lstStyle/>
                    <a:p>
                      <a:endParaRPr lang="es-ES" dirty="0"/>
                    </a:p>
                  </a:txBody>
                  <a:tcPr marL="47625" marR="47625" marT="47625" marB="47625">
                    <a:lnL>
                      <a:noFill/>
                    </a:lnL>
                    <a:lnR>
                      <a:noFill/>
                    </a:lnR>
                    <a:lnT>
                      <a:noFill/>
                    </a:lnT>
                    <a:lnB>
                      <a:noFill/>
                    </a:lnB>
                  </a:tcPr>
                </a:tc>
                <a:extLst>
                  <a:ext uri="{0D108BD9-81ED-4DB2-BD59-A6C34878D82A}">
                    <a16:rowId xmlns:a16="http://schemas.microsoft.com/office/drawing/2014/main" val="3055905863"/>
                  </a:ext>
                </a:extLst>
              </a:tr>
              <a:tr h="231950">
                <a:tc>
                  <a:txBody>
                    <a:bodyPr/>
                    <a:lstStyle/>
                    <a:p>
                      <a:pPr algn="l"/>
                      <a:endParaRPr lang="es-ES" dirty="0"/>
                    </a:p>
                  </a:txBody>
                  <a:tcPr marL="47625" marR="47625" marT="47625" marB="47625">
                    <a:lnL>
                      <a:noFill/>
                    </a:lnL>
                    <a:lnR>
                      <a:noFill/>
                    </a:lnR>
                    <a:lnT>
                      <a:noFill/>
                    </a:lnT>
                    <a:lnB>
                      <a:noFill/>
                    </a:lnB>
                  </a:tcPr>
                </a:tc>
                <a:tc>
                  <a:txBody>
                    <a:bodyPr/>
                    <a:lstStyle/>
                    <a:p>
                      <a:endParaRPr lang="es-ES" dirty="0"/>
                    </a:p>
                  </a:txBody>
                  <a:tcPr marL="47625" marR="47625" marT="47625" marB="47625">
                    <a:lnL>
                      <a:noFill/>
                    </a:lnL>
                    <a:lnR>
                      <a:noFill/>
                    </a:lnR>
                    <a:lnT>
                      <a:noFill/>
                    </a:lnT>
                    <a:lnB>
                      <a:noFill/>
                    </a:lnB>
                  </a:tcPr>
                </a:tc>
                <a:extLst>
                  <a:ext uri="{0D108BD9-81ED-4DB2-BD59-A6C34878D82A}">
                    <a16:rowId xmlns:a16="http://schemas.microsoft.com/office/drawing/2014/main" val="2460480663"/>
                  </a:ext>
                </a:extLst>
              </a:tr>
            </a:tbl>
          </a:graphicData>
        </a:graphic>
      </p:graphicFrame>
      <p:sp>
        <p:nvSpPr>
          <p:cNvPr id="12" name="Rectángulo 11">
            <a:extLst>
              <a:ext uri="{FF2B5EF4-FFF2-40B4-BE49-F238E27FC236}">
                <a16:creationId xmlns:a16="http://schemas.microsoft.com/office/drawing/2014/main" id="{C1234A65-AF85-4F1A-BFB4-6517DA6DBD6A}"/>
              </a:ext>
            </a:extLst>
          </p:cNvPr>
          <p:cNvSpPr/>
          <p:nvPr/>
        </p:nvSpPr>
        <p:spPr>
          <a:xfrm>
            <a:off x="1987063" y="5503990"/>
            <a:ext cx="1617784" cy="386862"/>
          </a:xfrm>
          <a:prstGeom prst="rect">
            <a:avLst/>
          </a:prstGeom>
          <a:noFill/>
          <a:ln>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90000"/>
              </a:lnSpc>
              <a:spcBef>
                <a:spcPct val="0"/>
              </a:spcBef>
            </a:pPr>
            <a:endParaRPr lang="es-ES" sz="4800" b="1" dirty="0">
              <a:solidFill>
                <a:schemeClr val="bg1"/>
              </a:solidFill>
              <a:ea typeface="+mj-ea"/>
              <a:cs typeface="+mj-cs"/>
            </a:endParaRPr>
          </a:p>
        </p:txBody>
      </p:sp>
      <p:sp>
        <p:nvSpPr>
          <p:cNvPr id="13" name="CuadroTexto 12">
            <a:extLst>
              <a:ext uri="{FF2B5EF4-FFF2-40B4-BE49-F238E27FC236}">
                <a16:creationId xmlns:a16="http://schemas.microsoft.com/office/drawing/2014/main" id="{139DEA6F-D1C8-4E60-8191-AB09B8958FC5}"/>
              </a:ext>
            </a:extLst>
          </p:cNvPr>
          <p:cNvSpPr txBox="1"/>
          <p:nvPr/>
        </p:nvSpPr>
        <p:spPr>
          <a:xfrm>
            <a:off x="4320738" y="5459997"/>
            <a:ext cx="865943" cy="369332"/>
          </a:xfrm>
          <a:prstGeom prst="rect">
            <a:avLst/>
          </a:prstGeom>
          <a:noFill/>
        </p:spPr>
        <p:txBody>
          <a:bodyPr wrap="none" rtlCol="0">
            <a:spAutoFit/>
          </a:bodyPr>
          <a:lstStyle/>
          <a:p>
            <a:r>
              <a:rPr lang="en-US" dirty="0"/>
              <a:t>dashed</a:t>
            </a:r>
            <a:endParaRPr lang="es-ES" dirty="0"/>
          </a:p>
        </p:txBody>
      </p:sp>
      <p:sp>
        <p:nvSpPr>
          <p:cNvPr id="14" name="Rectángulo 13">
            <a:extLst>
              <a:ext uri="{FF2B5EF4-FFF2-40B4-BE49-F238E27FC236}">
                <a16:creationId xmlns:a16="http://schemas.microsoft.com/office/drawing/2014/main" id="{D173426E-790B-4F5D-B3B2-3014939F0F50}"/>
              </a:ext>
            </a:extLst>
          </p:cNvPr>
          <p:cNvSpPr/>
          <p:nvPr/>
        </p:nvSpPr>
        <p:spPr>
          <a:xfrm>
            <a:off x="5186681" y="5479407"/>
            <a:ext cx="1617784" cy="386862"/>
          </a:xfrm>
          <a:prstGeom prst="rect">
            <a:avLst/>
          </a:prstGeom>
          <a:no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90000"/>
              </a:lnSpc>
              <a:spcBef>
                <a:spcPct val="0"/>
              </a:spcBef>
            </a:pPr>
            <a:endParaRPr lang="es-ES" sz="4800" b="1" dirty="0">
              <a:solidFill>
                <a:schemeClr val="bg1"/>
              </a:solidFill>
              <a:ea typeface="+mj-ea"/>
              <a:cs typeface="+mj-cs"/>
            </a:endParaRPr>
          </a:p>
        </p:txBody>
      </p:sp>
      <p:sp>
        <p:nvSpPr>
          <p:cNvPr id="15" name="CuadroTexto 14">
            <a:extLst>
              <a:ext uri="{FF2B5EF4-FFF2-40B4-BE49-F238E27FC236}">
                <a16:creationId xmlns:a16="http://schemas.microsoft.com/office/drawing/2014/main" id="{153576BB-CDE0-43E7-B8B1-CF5473E1F440}"/>
              </a:ext>
            </a:extLst>
          </p:cNvPr>
          <p:cNvSpPr txBox="1"/>
          <p:nvPr/>
        </p:nvSpPr>
        <p:spPr>
          <a:xfrm>
            <a:off x="7404297" y="5459997"/>
            <a:ext cx="623889" cy="369332"/>
          </a:xfrm>
          <a:prstGeom prst="rect">
            <a:avLst/>
          </a:prstGeom>
          <a:noFill/>
        </p:spPr>
        <p:txBody>
          <a:bodyPr wrap="square" rtlCol="0">
            <a:spAutoFit/>
          </a:bodyPr>
          <a:lstStyle/>
          <a:p>
            <a:r>
              <a:rPr lang="en-US" dirty="0"/>
              <a:t>solid</a:t>
            </a:r>
            <a:endParaRPr lang="es-ES" dirty="0"/>
          </a:p>
        </p:txBody>
      </p:sp>
      <p:sp>
        <p:nvSpPr>
          <p:cNvPr id="16" name="Rectángulo 15">
            <a:extLst>
              <a:ext uri="{FF2B5EF4-FFF2-40B4-BE49-F238E27FC236}">
                <a16:creationId xmlns:a16="http://schemas.microsoft.com/office/drawing/2014/main" id="{FBF4DFF2-DE71-434E-A49C-FC7F07038852}"/>
              </a:ext>
            </a:extLst>
          </p:cNvPr>
          <p:cNvSpPr/>
          <p:nvPr/>
        </p:nvSpPr>
        <p:spPr>
          <a:xfrm>
            <a:off x="8401366" y="5445398"/>
            <a:ext cx="1617784" cy="386862"/>
          </a:xfrm>
          <a:prstGeom prst="rect">
            <a:avLst/>
          </a:prstGeom>
          <a:noFill/>
          <a:ln>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90000"/>
              </a:lnSpc>
              <a:spcBef>
                <a:spcPct val="0"/>
              </a:spcBef>
            </a:pPr>
            <a:endParaRPr lang="es-ES" sz="4800" b="1" dirty="0">
              <a:solidFill>
                <a:schemeClr val="bg1"/>
              </a:solidFill>
              <a:ea typeface="+mj-ea"/>
              <a:cs typeface="+mj-cs"/>
            </a:endParaRPr>
          </a:p>
        </p:txBody>
      </p:sp>
      <p:sp>
        <p:nvSpPr>
          <p:cNvPr id="18" name="Rectángulo 17">
            <a:extLst>
              <a:ext uri="{FF2B5EF4-FFF2-40B4-BE49-F238E27FC236}">
                <a16:creationId xmlns:a16="http://schemas.microsoft.com/office/drawing/2014/main" id="{E1D817F4-8734-4B9B-B526-E98F31E80F40}"/>
              </a:ext>
            </a:extLst>
          </p:cNvPr>
          <p:cNvSpPr/>
          <p:nvPr/>
        </p:nvSpPr>
        <p:spPr>
          <a:xfrm>
            <a:off x="594372" y="6271620"/>
            <a:ext cx="5250155" cy="369332"/>
          </a:xfrm>
          <a:prstGeom prst="rect">
            <a:avLst/>
          </a:prstGeom>
        </p:spPr>
        <p:txBody>
          <a:bodyPr wrap="none">
            <a:spAutoFit/>
          </a:bodyPr>
          <a:lstStyle/>
          <a:p>
            <a:r>
              <a:rPr lang="es-ES" dirty="0">
                <a:latin typeface="Consolas" panose="020B0609020204030204" pitchFamily="49" charset="0"/>
              </a:rPr>
              <a:t>Ejemplo: </a:t>
            </a:r>
            <a:r>
              <a:rPr lang="es-ES" dirty="0" err="1">
                <a:latin typeface="Consolas" panose="020B0609020204030204" pitchFamily="49" charset="0"/>
              </a:rPr>
              <a:t>border-bottom</a:t>
            </a:r>
            <a:r>
              <a:rPr lang="es-ES" dirty="0">
                <a:latin typeface="Consolas" panose="020B0609020204030204" pitchFamily="49" charset="0"/>
              </a:rPr>
              <a:t>: 2px </a:t>
            </a:r>
            <a:r>
              <a:rPr lang="es-ES" dirty="0" err="1">
                <a:latin typeface="Consolas" panose="020B0609020204030204" pitchFamily="49" charset="0"/>
              </a:rPr>
              <a:t>solid</a:t>
            </a:r>
            <a:r>
              <a:rPr lang="es-ES" dirty="0">
                <a:latin typeface="Consolas" panose="020B0609020204030204" pitchFamily="49" charset="0"/>
              </a:rPr>
              <a:t> #00F;</a:t>
            </a:r>
            <a:r>
              <a:rPr lang="es-ES" dirty="0">
                <a:solidFill>
                  <a:srgbClr val="CCCCCC"/>
                </a:solidFill>
                <a:latin typeface="Consolas" panose="020B0609020204030204" pitchFamily="49" charset="0"/>
              </a:rPr>
              <a:t>;</a:t>
            </a:r>
          </a:p>
        </p:txBody>
      </p:sp>
    </p:spTree>
    <p:extLst>
      <p:ext uri="{BB962C8B-B14F-4D97-AF65-F5344CB8AC3E}">
        <p14:creationId xmlns:p14="http://schemas.microsoft.com/office/powerpoint/2010/main" val="1405409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10D2FC5F-797C-4980-9D7B-33F2A23DCA25}"/>
              </a:ext>
            </a:extLst>
          </p:cNvPr>
          <p:cNvSpPr>
            <a:spLocks noGrp="1"/>
          </p:cNvSpPr>
          <p:nvPr>
            <p:ph type="sldNum" sz="quarter" idx="12"/>
          </p:nvPr>
        </p:nvSpPr>
        <p:spPr/>
        <p:txBody>
          <a:bodyPr/>
          <a:lstStyle/>
          <a:p>
            <a:fld id="{0530B498-C689-4599-93E2-4FCD09F78740}" type="slidenum">
              <a:rPr lang="es-ES" smtClean="0"/>
              <a:t>75</a:t>
            </a:fld>
            <a:endParaRPr lang="es-ES"/>
          </a:p>
        </p:txBody>
      </p:sp>
      <p:pic>
        <p:nvPicPr>
          <p:cNvPr id="8" name="Imagen 7">
            <a:extLst>
              <a:ext uri="{FF2B5EF4-FFF2-40B4-BE49-F238E27FC236}">
                <a16:creationId xmlns:a16="http://schemas.microsoft.com/office/drawing/2014/main" id="{9BCB9EF2-2D6F-4877-AE6C-20CD163E12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673"/>
            <a:ext cx="12192000" cy="6854653"/>
          </a:xfrm>
          <a:prstGeom prst="rect">
            <a:avLst/>
          </a:prstGeom>
        </p:spPr>
      </p:pic>
    </p:spTree>
    <p:extLst>
      <p:ext uri="{BB962C8B-B14F-4D97-AF65-F5344CB8AC3E}">
        <p14:creationId xmlns:p14="http://schemas.microsoft.com/office/powerpoint/2010/main" val="220657850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6D70AE72-AC6F-48E6-AC72-A4BBD199061E}"/>
              </a:ext>
            </a:extLst>
          </p:cNvPr>
          <p:cNvSpPr>
            <a:spLocks noGrp="1"/>
          </p:cNvSpPr>
          <p:nvPr>
            <p:ph idx="1"/>
          </p:nvPr>
        </p:nvSpPr>
        <p:spPr>
          <a:xfrm>
            <a:off x="838200" y="562708"/>
            <a:ext cx="10515600" cy="5416061"/>
          </a:xfrm>
        </p:spPr>
        <p:txBody>
          <a:bodyPr>
            <a:normAutofit/>
          </a:bodyPr>
          <a:lstStyle/>
          <a:p>
            <a:r>
              <a:rPr lang="es-ES" dirty="0"/>
              <a:t>Los bordes que debes definir son: </a:t>
            </a:r>
          </a:p>
          <a:p>
            <a:r>
              <a:rPr lang="es-ES" dirty="0"/>
              <a:t>Encabezado nivel 1: borde inferior con una anchura de 2px, sólido y de color azul (#00F).</a:t>
            </a:r>
          </a:p>
          <a:p>
            <a:r>
              <a:rPr lang="es-ES" dirty="0"/>
              <a:t>Encabezado nivel 2: borde completo con una anchura de 2px, sólido y de color gris (#AAA).</a:t>
            </a:r>
          </a:p>
          <a:p>
            <a:r>
              <a:rPr lang="es-ES" dirty="0"/>
              <a:t>Lista con los datos del libro: borde superior e inferior con una anchura de 4px, punteado y de color rojo (#F00).</a:t>
            </a:r>
          </a:p>
          <a:p>
            <a:r>
              <a:rPr lang="es-ES" dirty="0"/>
              <a:t>Lista con el contenido del libro: borde completo con una anchura de 2px, con guiones y de color verde (#0F0).</a:t>
            </a:r>
          </a:p>
          <a:p>
            <a:pPr marL="0" indent="0">
              <a:buNone/>
            </a:pPr>
            <a:r>
              <a:rPr lang="es-ES" dirty="0"/>
              <a:t>Puedes modificar el código HTML proporcionado para añadir los identificadores y clases que necesites. </a:t>
            </a:r>
          </a:p>
          <a:p>
            <a:pPr marL="0" indent="0">
              <a:buNone/>
            </a:pPr>
            <a:endParaRPr lang="es-ES" dirty="0"/>
          </a:p>
        </p:txBody>
      </p:sp>
      <p:sp>
        <p:nvSpPr>
          <p:cNvPr id="4" name="Marcador de número de diapositiva 3">
            <a:extLst>
              <a:ext uri="{FF2B5EF4-FFF2-40B4-BE49-F238E27FC236}">
                <a16:creationId xmlns:a16="http://schemas.microsoft.com/office/drawing/2014/main" id="{D7308CA3-BB1A-4250-B366-30C36EDFA135}"/>
              </a:ext>
            </a:extLst>
          </p:cNvPr>
          <p:cNvSpPr>
            <a:spLocks noGrp="1"/>
          </p:cNvSpPr>
          <p:nvPr>
            <p:ph type="sldNum" sz="quarter" idx="12"/>
          </p:nvPr>
        </p:nvSpPr>
        <p:spPr/>
        <p:txBody>
          <a:bodyPr/>
          <a:lstStyle/>
          <a:p>
            <a:fld id="{0530B498-C689-4599-93E2-4FCD09F78740}" type="slidenum">
              <a:rPr lang="es-ES" smtClean="0"/>
              <a:t>76</a:t>
            </a:fld>
            <a:endParaRPr lang="es-ES"/>
          </a:p>
        </p:txBody>
      </p:sp>
      <p:sp>
        <p:nvSpPr>
          <p:cNvPr id="5" name="Rectángulo 4">
            <a:extLst>
              <a:ext uri="{FF2B5EF4-FFF2-40B4-BE49-F238E27FC236}">
                <a16:creationId xmlns:a16="http://schemas.microsoft.com/office/drawing/2014/main" id="{633DF378-DA4D-4F42-BE18-79A095D98E3A}"/>
              </a:ext>
            </a:extLst>
          </p:cNvPr>
          <p:cNvSpPr/>
          <p:nvPr/>
        </p:nvSpPr>
        <p:spPr>
          <a:xfrm>
            <a:off x="1119477" y="5747936"/>
            <a:ext cx="1726948" cy="461665"/>
          </a:xfrm>
          <a:prstGeom prst="rect">
            <a:avLst/>
          </a:prstGeom>
        </p:spPr>
        <p:txBody>
          <a:bodyPr wrap="none">
            <a:spAutoFit/>
          </a:bodyPr>
          <a:lstStyle/>
          <a:p>
            <a:r>
              <a:rPr lang="es-ES" sz="2400" b="1" dirty="0">
                <a:hlinkClick r:id="rId2" action="ppaction://hlinkfile"/>
              </a:rPr>
              <a:t>Código base</a:t>
            </a:r>
            <a:endParaRPr lang="es-ES" sz="2400" b="1" dirty="0"/>
          </a:p>
        </p:txBody>
      </p:sp>
    </p:spTree>
    <p:extLst>
      <p:ext uri="{BB962C8B-B14F-4D97-AF65-F5344CB8AC3E}">
        <p14:creationId xmlns:p14="http://schemas.microsoft.com/office/powerpoint/2010/main" val="308349759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810231B-BAFF-413E-A899-EB3E56E1A741}"/>
              </a:ext>
            </a:extLst>
          </p:cNvPr>
          <p:cNvSpPr>
            <a:spLocks noGrp="1"/>
          </p:cNvSpPr>
          <p:nvPr>
            <p:ph type="title"/>
          </p:nvPr>
        </p:nvSpPr>
        <p:spPr/>
        <p:txBody>
          <a:bodyPr/>
          <a:lstStyle/>
          <a:p>
            <a:r>
              <a:rPr lang="es-ES" b="1" dirty="0"/>
              <a:t>Ejercicio 8 - Modelo caja </a:t>
            </a:r>
            <a:br>
              <a:rPr lang="es-ES" b="1" dirty="0"/>
            </a:br>
            <a:endParaRPr lang="es-ES" dirty="0"/>
          </a:p>
        </p:txBody>
      </p:sp>
      <p:sp>
        <p:nvSpPr>
          <p:cNvPr id="3" name="Marcador de contenido 2">
            <a:extLst>
              <a:ext uri="{FF2B5EF4-FFF2-40B4-BE49-F238E27FC236}">
                <a16:creationId xmlns:a16="http://schemas.microsoft.com/office/drawing/2014/main" id="{26873E43-60F4-4D61-B896-F86F4ACC862D}"/>
              </a:ext>
            </a:extLst>
          </p:cNvPr>
          <p:cNvSpPr>
            <a:spLocks noGrp="1"/>
          </p:cNvSpPr>
          <p:nvPr>
            <p:ph idx="1"/>
          </p:nvPr>
        </p:nvSpPr>
        <p:spPr>
          <a:xfrm>
            <a:off x="838200" y="1336431"/>
            <a:ext cx="10515600" cy="4840532"/>
          </a:xfrm>
        </p:spPr>
        <p:txBody>
          <a:bodyPr/>
          <a:lstStyle/>
          <a:p>
            <a:pPr marL="0" indent="0">
              <a:buNone/>
            </a:pPr>
            <a:r>
              <a:rPr lang="es-ES" dirty="0"/>
              <a:t>A partir de la página web que se te proporciona, debes escribir las reglas CSS necesarias para lograr una página web que tenga el mismo aspecto que la siguiente imagen:</a:t>
            </a:r>
          </a:p>
          <a:p>
            <a:endParaRPr lang="es-ES" dirty="0"/>
          </a:p>
        </p:txBody>
      </p:sp>
      <p:sp>
        <p:nvSpPr>
          <p:cNvPr id="4" name="Marcador de número de diapositiva 3">
            <a:extLst>
              <a:ext uri="{FF2B5EF4-FFF2-40B4-BE49-F238E27FC236}">
                <a16:creationId xmlns:a16="http://schemas.microsoft.com/office/drawing/2014/main" id="{DA4FDA1E-46FD-4356-A9B5-B10BC82FF138}"/>
              </a:ext>
            </a:extLst>
          </p:cNvPr>
          <p:cNvSpPr>
            <a:spLocks noGrp="1"/>
          </p:cNvSpPr>
          <p:nvPr>
            <p:ph type="sldNum" sz="quarter" idx="12"/>
          </p:nvPr>
        </p:nvSpPr>
        <p:spPr/>
        <p:txBody>
          <a:bodyPr/>
          <a:lstStyle/>
          <a:p>
            <a:fld id="{0530B498-C689-4599-93E2-4FCD09F78740}" type="slidenum">
              <a:rPr lang="es-ES" smtClean="0"/>
              <a:t>77</a:t>
            </a:fld>
            <a:endParaRPr lang="es-ES"/>
          </a:p>
        </p:txBody>
      </p:sp>
    </p:spTree>
    <p:extLst>
      <p:ext uri="{BB962C8B-B14F-4D97-AF65-F5344CB8AC3E}">
        <p14:creationId xmlns:p14="http://schemas.microsoft.com/office/powerpoint/2010/main" val="152375326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6C811769-659B-4184-9D61-A6607C8A03E9}"/>
              </a:ext>
            </a:extLst>
          </p:cNvPr>
          <p:cNvSpPr>
            <a:spLocks noGrp="1"/>
          </p:cNvSpPr>
          <p:nvPr>
            <p:ph type="sldNum" sz="quarter" idx="12"/>
          </p:nvPr>
        </p:nvSpPr>
        <p:spPr/>
        <p:txBody>
          <a:bodyPr/>
          <a:lstStyle/>
          <a:p>
            <a:fld id="{0530B498-C689-4599-93E2-4FCD09F78740}" type="slidenum">
              <a:rPr lang="es-ES" smtClean="0"/>
              <a:t>78</a:t>
            </a:fld>
            <a:endParaRPr lang="es-ES"/>
          </a:p>
        </p:txBody>
      </p:sp>
      <p:pic>
        <p:nvPicPr>
          <p:cNvPr id="8" name="Imagen 7">
            <a:extLst>
              <a:ext uri="{FF2B5EF4-FFF2-40B4-BE49-F238E27FC236}">
                <a16:creationId xmlns:a16="http://schemas.microsoft.com/office/drawing/2014/main" id="{FE80D7C4-22A1-44E4-AD76-46BDD11403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673"/>
            <a:ext cx="12192000" cy="6854653"/>
          </a:xfrm>
          <a:prstGeom prst="rect">
            <a:avLst/>
          </a:prstGeom>
        </p:spPr>
      </p:pic>
      <p:sp>
        <p:nvSpPr>
          <p:cNvPr id="9" name="Rectángulo 8">
            <a:extLst>
              <a:ext uri="{FF2B5EF4-FFF2-40B4-BE49-F238E27FC236}">
                <a16:creationId xmlns:a16="http://schemas.microsoft.com/office/drawing/2014/main" id="{DF8DD073-90DE-4EF3-9457-0A7F5DA48288}"/>
              </a:ext>
            </a:extLst>
          </p:cNvPr>
          <p:cNvSpPr/>
          <p:nvPr/>
        </p:nvSpPr>
        <p:spPr>
          <a:xfrm>
            <a:off x="12045462" y="0"/>
            <a:ext cx="146538" cy="68580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90000"/>
              </a:lnSpc>
              <a:spcBef>
                <a:spcPct val="0"/>
              </a:spcBef>
            </a:pPr>
            <a:endParaRPr lang="es-ES" sz="4800" b="1" dirty="0">
              <a:solidFill>
                <a:schemeClr val="bg1"/>
              </a:solidFill>
              <a:ea typeface="+mj-ea"/>
              <a:cs typeface="+mj-cs"/>
            </a:endParaRPr>
          </a:p>
        </p:txBody>
      </p:sp>
    </p:spTree>
    <p:extLst>
      <p:ext uri="{BB962C8B-B14F-4D97-AF65-F5344CB8AC3E}">
        <p14:creationId xmlns:p14="http://schemas.microsoft.com/office/powerpoint/2010/main" val="275330453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577C4BA-224F-4ED6-8F86-53C9E1F34281}"/>
              </a:ext>
            </a:extLst>
          </p:cNvPr>
          <p:cNvSpPr>
            <a:spLocks noGrp="1"/>
          </p:cNvSpPr>
          <p:nvPr>
            <p:ph type="title"/>
          </p:nvPr>
        </p:nvSpPr>
        <p:spPr/>
        <p:txBody>
          <a:bodyPr/>
          <a:lstStyle/>
          <a:p>
            <a:endParaRPr lang="es-ES"/>
          </a:p>
        </p:txBody>
      </p:sp>
      <p:sp>
        <p:nvSpPr>
          <p:cNvPr id="3" name="Marcador de contenido 2">
            <a:extLst>
              <a:ext uri="{FF2B5EF4-FFF2-40B4-BE49-F238E27FC236}">
                <a16:creationId xmlns:a16="http://schemas.microsoft.com/office/drawing/2014/main" id="{996C0AF5-4E96-44F2-BFE3-14BC5C4FF216}"/>
              </a:ext>
            </a:extLst>
          </p:cNvPr>
          <p:cNvSpPr>
            <a:spLocks noGrp="1"/>
          </p:cNvSpPr>
          <p:nvPr>
            <p:ph idx="1"/>
          </p:nvPr>
        </p:nvSpPr>
        <p:spPr/>
        <p:txBody>
          <a:bodyPr/>
          <a:lstStyle/>
          <a:p>
            <a:r>
              <a:rPr lang="es-ES" dirty="0"/>
              <a:t>Los bordes que debes definir son: </a:t>
            </a:r>
          </a:p>
          <a:p>
            <a:r>
              <a:rPr lang="es-ES" dirty="0"/>
              <a:t>Encabezado nivel 1: borde completo con una anchura de 2px, sólido y de color azul (#00F).</a:t>
            </a:r>
          </a:p>
          <a:p>
            <a:r>
              <a:rPr lang="es-ES" dirty="0"/>
              <a:t>Encabezado nivel 2: borde completo con una anchura de 2px, sólido y de color gris (#AAA).</a:t>
            </a:r>
          </a:p>
          <a:p>
            <a:r>
              <a:rPr lang="es-ES" dirty="0"/>
              <a:t>Listas: borde completo con una anchura de 2px, solido y de color verde (#0F0).</a:t>
            </a:r>
          </a:p>
          <a:p>
            <a:pPr marL="0" indent="0">
              <a:buNone/>
            </a:pPr>
            <a:endParaRPr lang="es-ES" dirty="0"/>
          </a:p>
        </p:txBody>
      </p:sp>
      <p:sp>
        <p:nvSpPr>
          <p:cNvPr id="4" name="Marcador de número de diapositiva 3">
            <a:extLst>
              <a:ext uri="{FF2B5EF4-FFF2-40B4-BE49-F238E27FC236}">
                <a16:creationId xmlns:a16="http://schemas.microsoft.com/office/drawing/2014/main" id="{C3FC8980-332F-41F8-AD74-48BBCB3F1AF8}"/>
              </a:ext>
            </a:extLst>
          </p:cNvPr>
          <p:cNvSpPr>
            <a:spLocks noGrp="1"/>
          </p:cNvSpPr>
          <p:nvPr>
            <p:ph type="sldNum" sz="quarter" idx="12"/>
          </p:nvPr>
        </p:nvSpPr>
        <p:spPr/>
        <p:txBody>
          <a:bodyPr/>
          <a:lstStyle/>
          <a:p>
            <a:fld id="{0530B498-C689-4599-93E2-4FCD09F78740}" type="slidenum">
              <a:rPr lang="es-ES" smtClean="0"/>
              <a:t>79</a:t>
            </a:fld>
            <a:endParaRPr lang="es-ES"/>
          </a:p>
        </p:txBody>
      </p:sp>
    </p:spTree>
    <p:extLst>
      <p:ext uri="{BB962C8B-B14F-4D97-AF65-F5344CB8AC3E}">
        <p14:creationId xmlns:p14="http://schemas.microsoft.com/office/powerpoint/2010/main" val="14946229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CE59278-50C0-B7BB-B951-5CF32123EBB6}"/>
              </a:ext>
            </a:extLst>
          </p:cNvPr>
          <p:cNvSpPr>
            <a:spLocks noGrp="1"/>
          </p:cNvSpPr>
          <p:nvPr>
            <p:ph type="title"/>
          </p:nvPr>
        </p:nvSpPr>
        <p:spPr/>
        <p:txBody>
          <a:bodyPr/>
          <a:lstStyle/>
          <a:p>
            <a:endParaRPr lang="es-ES"/>
          </a:p>
        </p:txBody>
      </p:sp>
      <p:sp>
        <p:nvSpPr>
          <p:cNvPr id="3" name="Marcador de contenido 2">
            <a:extLst>
              <a:ext uri="{FF2B5EF4-FFF2-40B4-BE49-F238E27FC236}">
                <a16:creationId xmlns:a16="http://schemas.microsoft.com/office/drawing/2014/main" id="{0B2CF205-55C9-8E55-2D0F-157A6B9A2B9B}"/>
              </a:ext>
            </a:extLst>
          </p:cNvPr>
          <p:cNvSpPr>
            <a:spLocks noGrp="1"/>
          </p:cNvSpPr>
          <p:nvPr>
            <p:ph idx="1"/>
          </p:nvPr>
        </p:nvSpPr>
        <p:spPr>
          <a:xfrm>
            <a:off x="838200" y="1690688"/>
            <a:ext cx="10515600" cy="4802187"/>
          </a:xfrm>
        </p:spPr>
        <p:txBody>
          <a:bodyPr>
            <a:normAutofit/>
          </a:bodyPr>
          <a:lstStyle/>
          <a:p>
            <a:r>
              <a:rPr lang="en-CA" sz="3200" dirty="0" err="1"/>
              <a:t>Navegador</a:t>
            </a:r>
            <a:r>
              <a:rPr lang="en-CA" sz="3200" dirty="0"/>
              <a:t> web (</a:t>
            </a:r>
            <a:r>
              <a:rPr lang="en-CA" sz="3200" dirty="0" err="1"/>
              <a:t>Crome</a:t>
            </a:r>
            <a:r>
              <a:rPr lang="en-CA" sz="3200" dirty="0"/>
              <a:t>, Firefox, </a:t>
            </a:r>
            <a:r>
              <a:rPr lang="en-CA" sz="3200" dirty="0" err="1"/>
              <a:t>etc</a:t>
            </a:r>
            <a:r>
              <a:rPr lang="en-CA" sz="3200" dirty="0"/>
              <a:t>)</a:t>
            </a:r>
          </a:p>
          <a:p>
            <a:pPr marL="0" indent="0">
              <a:buNone/>
            </a:pPr>
            <a:endParaRPr lang="en-CA" dirty="0"/>
          </a:p>
          <a:p>
            <a:r>
              <a:rPr lang="en-CA" sz="3200" dirty="0"/>
              <a:t>Editor de </a:t>
            </a:r>
            <a:r>
              <a:rPr lang="en-CA" sz="3200" dirty="0" err="1"/>
              <a:t>texto</a:t>
            </a:r>
            <a:r>
              <a:rPr lang="en-CA" sz="3200" dirty="0"/>
              <a:t> (Sublime, atom, notepad++)</a:t>
            </a:r>
          </a:p>
          <a:p>
            <a:pPr marL="0" indent="0">
              <a:buNone/>
            </a:pPr>
            <a:endParaRPr lang="en-CA" sz="3600" dirty="0"/>
          </a:p>
          <a:p>
            <a:pPr marL="0" indent="0">
              <a:buNone/>
            </a:pPr>
            <a:r>
              <a:rPr lang="es-ES" dirty="0">
                <a:solidFill>
                  <a:srgbClr val="FF0000"/>
                </a:solidFill>
              </a:rPr>
              <a:t>¿</a:t>
            </a:r>
            <a:r>
              <a:rPr lang="es-ES" sz="3200" dirty="0">
                <a:solidFill>
                  <a:srgbClr val="FF0000"/>
                </a:solidFill>
              </a:rPr>
              <a:t>Por qué usar un editor de código?</a:t>
            </a:r>
          </a:p>
          <a:p>
            <a:r>
              <a:rPr lang="es-ES" sz="3200" dirty="0"/>
              <a:t>Marca con colores las distintas partes del código.</a:t>
            </a:r>
          </a:p>
          <a:p>
            <a:r>
              <a:rPr lang="es-ES" sz="3200" dirty="0"/>
              <a:t>Autocompletado</a:t>
            </a:r>
          </a:p>
          <a:p>
            <a:r>
              <a:rPr lang="es-ES" sz="3200" dirty="0"/>
              <a:t>Indica los errores </a:t>
            </a:r>
          </a:p>
          <a:p>
            <a:pPr marL="0" indent="0">
              <a:buNone/>
            </a:pPr>
            <a:endParaRPr lang="en-CA" sz="3600" dirty="0"/>
          </a:p>
        </p:txBody>
      </p:sp>
      <p:sp>
        <p:nvSpPr>
          <p:cNvPr id="4" name="Rectángulo 3">
            <a:extLst>
              <a:ext uri="{FF2B5EF4-FFF2-40B4-BE49-F238E27FC236}">
                <a16:creationId xmlns:a16="http://schemas.microsoft.com/office/drawing/2014/main" id="{47AB9C55-46A7-7A98-5222-D6550CAA6D06}"/>
              </a:ext>
            </a:extLst>
          </p:cNvPr>
          <p:cNvSpPr/>
          <p:nvPr/>
        </p:nvSpPr>
        <p:spPr>
          <a:xfrm>
            <a:off x="0" y="-1"/>
            <a:ext cx="12192000" cy="1382751"/>
          </a:xfrm>
          <a:prstGeom prst="rect">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90000"/>
              </a:lnSpc>
              <a:spcBef>
                <a:spcPct val="0"/>
              </a:spcBef>
            </a:pPr>
            <a:r>
              <a:rPr lang="es-ES" sz="4800" b="1" dirty="0">
                <a:solidFill>
                  <a:schemeClr val="bg1"/>
                </a:solidFill>
                <a:ea typeface="+mj-ea"/>
                <a:cs typeface="+mj-cs"/>
              </a:rPr>
              <a:t>Herramientas</a:t>
            </a:r>
          </a:p>
        </p:txBody>
      </p:sp>
      <p:sp>
        <p:nvSpPr>
          <p:cNvPr id="6" name="Marcador de número de diapositiva 5">
            <a:extLst>
              <a:ext uri="{FF2B5EF4-FFF2-40B4-BE49-F238E27FC236}">
                <a16:creationId xmlns:a16="http://schemas.microsoft.com/office/drawing/2014/main" id="{B344AEF5-9836-DDC9-2D6F-ECFF28C6B60C}"/>
              </a:ext>
            </a:extLst>
          </p:cNvPr>
          <p:cNvSpPr>
            <a:spLocks noGrp="1"/>
          </p:cNvSpPr>
          <p:nvPr>
            <p:ph type="sldNum" sz="quarter" idx="12"/>
          </p:nvPr>
        </p:nvSpPr>
        <p:spPr/>
        <p:txBody>
          <a:bodyPr/>
          <a:lstStyle/>
          <a:p>
            <a:fld id="{0530B498-C689-4599-93E2-4FCD09F78740}" type="slidenum">
              <a:rPr lang="es-ES" smtClean="0"/>
              <a:t>8</a:t>
            </a:fld>
            <a:endParaRPr lang="es-ES"/>
          </a:p>
        </p:txBody>
      </p:sp>
    </p:spTree>
    <p:extLst>
      <p:ext uri="{BB962C8B-B14F-4D97-AF65-F5344CB8AC3E}">
        <p14:creationId xmlns:p14="http://schemas.microsoft.com/office/powerpoint/2010/main" val="130560940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334A618-4BCC-4BAC-B608-2B48A51E72EB}"/>
              </a:ext>
            </a:extLst>
          </p:cNvPr>
          <p:cNvSpPr>
            <a:spLocks noGrp="1"/>
          </p:cNvSpPr>
          <p:nvPr>
            <p:ph type="title"/>
          </p:nvPr>
        </p:nvSpPr>
        <p:spPr/>
        <p:txBody>
          <a:bodyPr>
            <a:normAutofit/>
          </a:bodyPr>
          <a:lstStyle/>
          <a:p>
            <a:r>
              <a:rPr lang="es-ES" sz="3600" dirty="0"/>
              <a:t>En la siguiente imagen se indican las dimensiones que deben tener ciertas partes de la página</a:t>
            </a:r>
          </a:p>
        </p:txBody>
      </p:sp>
      <p:sp>
        <p:nvSpPr>
          <p:cNvPr id="4" name="Marcador de número de diapositiva 3">
            <a:extLst>
              <a:ext uri="{FF2B5EF4-FFF2-40B4-BE49-F238E27FC236}">
                <a16:creationId xmlns:a16="http://schemas.microsoft.com/office/drawing/2014/main" id="{7AC3AAB6-6430-46DC-9D4E-50E3AF5B9456}"/>
              </a:ext>
            </a:extLst>
          </p:cNvPr>
          <p:cNvSpPr>
            <a:spLocks noGrp="1"/>
          </p:cNvSpPr>
          <p:nvPr>
            <p:ph type="sldNum" sz="quarter" idx="12"/>
          </p:nvPr>
        </p:nvSpPr>
        <p:spPr/>
        <p:txBody>
          <a:bodyPr/>
          <a:lstStyle/>
          <a:p>
            <a:fld id="{0530B498-C689-4599-93E2-4FCD09F78740}" type="slidenum">
              <a:rPr lang="es-ES" smtClean="0"/>
              <a:t>80</a:t>
            </a:fld>
            <a:endParaRPr lang="es-ES"/>
          </a:p>
        </p:txBody>
      </p:sp>
      <p:pic>
        <p:nvPicPr>
          <p:cNvPr id="10" name="Marcador de contenido 9">
            <a:extLst>
              <a:ext uri="{FF2B5EF4-FFF2-40B4-BE49-F238E27FC236}">
                <a16:creationId xmlns:a16="http://schemas.microsoft.com/office/drawing/2014/main" id="{8047C805-E718-4A82-90B6-BC87E15787BB}"/>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13557" y="1870075"/>
            <a:ext cx="7739489" cy="4351338"/>
          </a:xfrm>
          <a:ln>
            <a:solidFill>
              <a:schemeClr val="bg1"/>
            </a:solidFill>
          </a:ln>
        </p:spPr>
      </p:pic>
      <p:sp>
        <p:nvSpPr>
          <p:cNvPr id="15" name="Rectángulo 14">
            <a:extLst>
              <a:ext uri="{FF2B5EF4-FFF2-40B4-BE49-F238E27FC236}">
                <a16:creationId xmlns:a16="http://schemas.microsoft.com/office/drawing/2014/main" id="{2F314182-0E35-4A0B-8F77-946F67888253}"/>
              </a:ext>
            </a:extLst>
          </p:cNvPr>
          <p:cNvSpPr/>
          <p:nvPr/>
        </p:nvSpPr>
        <p:spPr>
          <a:xfrm>
            <a:off x="8253046" y="1870075"/>
            <a:ext cx="457200" cy="448627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90000"/>
              </a:lnSpc>
              <a:spcBef>
                <a:spcPct val="0"/>
              </a:spcBef>
            </a:pPr>
            <a:endParaRPr lang="es-ES" sz="4800" b="1" dirty="0">
              <a:solidFill>
                <a:schemeClr val="bg1"/>
              </a:solidFill>
              <a:ea typeface="+mj-ea"/>
              <a:cs typeface="+mj-cs"/>
            </a:endParaRPr>
          </a:p>
        </p:txBody>
      </p:sp>
      <p:sp>
        <p:nvSpPr>
          <p:cNvPr id="16" name="CuadroTexto 15">
            <a:extLst>
              <a:ext uri="{FF2B5EF4-FFF2-40B4-BE49-F238E27FC236}">
                <a16:creationId xmlns:a16="http://schemas.microsoft.com/office/drawing/2014/main" id="{2EB27F58-4FFF-4341-8B69-060607A648C4}"/>
              </a:ext>
            </a:extLst>
          </p:cNvPr>
          <p:cNvSpPr txBox="1"/>
          <p:nvPr/>
        </p:nvSpPr>
        <p:spPr>
          <a:xfrm>
            <a:off x="7080738" y="2081887"/>
            <a:ext cx="5802924" cy="2031325"/>
          </a:xfrm>
          <a:prstGeom prst="rect">
            <a:avLst/>
          </a:prstGeom>
          <a:noFill/>
        </p:spPr>
        <p:txBody>
          <a:bodyPr wrap="square" rtlCol="0">
            <a:spAutoFit/>
          </a:bodyPr>
          <a:lstStyle/>
          <a:p>
            <a:r>
              <a:rPr lang="es-ES" dirty="0"/>
              <a:t>A: relleno izquierdo y derecho de 10px.</a:t>
            </a:r>
          </a:p>
          <a:p>
            <a:r>
              <a:rPr lang="es-ES" dirty="0"/>
              <a:t>B: relleno de 10 </a:t>
            </a:r>
            <a:r>
              <a:rPr lang="es-ES" dirty="0" err="1"/>
              <a:t>px</a:t>
            </a:r>
            <a:r>
              <a:rPr lang="es-ES" dirty="0"/>
              <a:t>.</a:t>
            </a:r>
          </a:p>
          <a:p>
            <a:r>
              <a:rPr lang="es-ES" dirty="0"/>
              <a:t>C: margen superior e inferior de 30px.</a:t>
            </a:r>
          </a:p>
          <a:p>
            <a:r>
              <a:rPr lang="es-ES" dirty="0"/>
              <a:t>D: relleno de 5 </a:t>
            </a:r>
            <a:r>
              <a:rPr lang="es-ES" dirty="0" err="1"/>
              <a:t>px</a:t>
            </a:r>
            <a:r>
              <a:rPr lang="es-ES" dirty="0"/>
              <a:t>.</a:t>
            </a:r>
          </a:p>
          <a:p>
            <a:r>
              <a:rPr lang="es-ES" dirty="0"/>
              <a:t>E: margen superior e inferior de 15px.</a:t>
            </a:r>
          </a:p>
          <a:p>
            <a:r>
              <a:rPr lang="es-ES" dirty="0"/>
              <a:t>F: margen entre los elementos de la lista de 15 </a:t>
            </a:r>
            <a:r>
              <a:rPr lang="es-ES" dirty="0" err="1"/>
              <a:t>px</a:t>
            </a:r>
            <a:r>
              <a:rPr lang="es-ES" dirty="0"/>
              <a:t>.</a:t>
            </a:r>
          </a:p>
          <a:p>
            <a:endParaRPr lang="es-ES" dirty="0"/>
          </a:p>
        </p:txBody>
      </p:sp>
      <p:sp>
        <p:nvSpPr>
          <p:cNvPr id="17" name="Rectángulo 16">
            <a:extLst>
              <a:ext uri="{FF2B5EF4-FFF2-40B4-BE49-F238E27FC236}">
                <a16:creationId xmlns:a16="http://schemas.microsoft.com/office/drawing/2014/main" id="{88AAC236-3212-45BD-BCE4-AA16B3F316A3}"/>
              </a:ext>
            </a:extLst>
          </p:cNvPr>
          <p:cNvSpPr/>
          <p:nvPr/>
        </p:nvSpPr>
        <p:spPr>
          <a:xfrm>
            <a:off x="7080738" y="4292599"/>
            <a:ext cx="4601308" cy="923330"/>
          </a:xfrm>
          <a:prstGeom prst="rect">
            <a:avLst/>
          </a:prstGeom>
        </p:spPr>
        <p:txBody>
          <a:bodyPr wrap="square">
            <a:spAutoFit/>
          </a:bodyPr>
          <a:lstStyle/>
          <a:p>
            <a:pPr algn="just"/>
            <a:r>
              <a:rPr lang="es-ES" dirty="0"/>
              <a:t>Puedes modificar el código HTML proporcionado para añadir los identificadores y clases que necesites. </a:t>
            </a:r>
          </a:p>
        </p:txBody>
      </p:sp>
      <p:sp>
        <p:nvSpPr>
          <p:cNvPr id="18" name="Rectángulo 17">
            <a:extLst>
              <a:ext uri="{FF2B5EF4-FFF2-40B4-BE49-F238E27FC236}">
                <a16:creationId xmlns:a16="http://schemas.microsoft.com/office/drawing/2014/main" id="{0C4A33E1-7AF5-4588-9A0A-A244BA78CB48}"/>
              </a:ext>
            </a:extLst>
          </p:cNvPr>
          <p:cNvSpPr/>
          <p:nvPr/>
        </p:nvSpPr>
        <p:spPr>
          <a:xfrm>
            <a:off x="7121615" y="5601473"/>
            <a:ext cx="1726948" cy="461665"/>
          </a:xfrm>
          <a:prstGeom prst="rect">
            <a:avLst/>
          </a:prstGeom>
        </p:spPr>
        <p:txBody>
          <a:bodyPr wrap="none">
            <a:spAutoFit/>
          </a:bodyPr>
          <a:lstStyle/>
          <a:p>
            <a:r>
              <a:rPr lang="es-ES" sz="2400" b="1" dirty="0">
                <a:hlinkClick r:id="rId4" action="ppaction://hlinkfile"/>
              </a:rPr>
              <a:t>Código base</a:t>
            </a:r>
            <a:endParaRPr lang="es-ES" sz="2400" b="1" dirty="0"/>
          </a:p>
        </p:txBody>
      </p:sp>
    </p:spTree>
    <p:extLst>
      <p:ext uri="{BB962C8B-B14F-4D97-AF65-F5344CB8AC3E}">
        <p14:creationId xmlns:p14="http://schemas.microsoft.com/office/powerpoint/2010/main" val="117472450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31721E2-C826-4C8A-8322-42D40FB9B28B}"/>
              </a:ext>
            </a:extLst>
          </p:cNvPr>
          <p:cNvSpPr>
            <a:spLocks noGrp="1"/>
          </p:cNvSpPr>
          <p:nvPr>
            <p:ph type="title"/>
          </p:nvPr>
        </p:nvSpPr>
        <p:spPr/>
        <p:txBody>
          <a:bodyPr/>
          <a:lstStyle/>
          <a:p>
            <a:r>
              <a:rPr lang="es-ES" b="1" dirty="0"/>
              <a:t>Ejercicio 9 - Formularios</a:t>
            </a:r>
            <a:br>
              <a:rPr lang="es-ES" b="1" dirty="0"/>
            </a:br>
            <a:endParaRPr lang="es-ES" dirty="0"/>
          </a:p>
        </p:txBody>
      </p:sp>
      <p:sp>
        <p:nvSpPr>
          <p:cNvPr id="3" name="Marcador de contenido 2">
            <a:extLst>
              <a:ext uri="{FF2B5EF4-FFF2-40B4-BE49-F238E27FC236}">
                <a16:creationId xmlns:a16="http://schemas.microsoft.com/office/drawing/2014/main" id="{5B90D8B5-82D1-4F79-AD15-7073904C1FDD}"/>
              </a:ext>
            </a:extLst>
          </p:cNvPr>
          <p:cNvSpPr>
            <a:spLocks noGrp="1"/>
          </p:cNvSpPr>
          <p:nvPr>
            <p:ph idx="1"/>
          </p:nvPr>
        </p:nvSpPr>
        <p:spPr>
          <a:xfrm>
            <a:off x="838200" y="1318846"/>
            <a:ext cx="3583969" cy="4858117"/>
          </a:xfrm>
        </p:spPr>
        <p:txBody>
          <a:bodyPr/>
          <a:lstStyle/>
          <a:p>
            <a:pPr marL="0" indent="0">
              <a:buNone/>
            </a:pPr>
            <a:r>
              <a:rPr lang="es-ES" dirty="0"/>
              <a:t>Crea una página web con un formulario que tenga el mismo aspecto que la siguiente imagen:</a:t>
            </a:r>
          </a:p>
        </p:txBody>
      </p:sp>
      <p:sp>
        <p:nvSpPr>
          <p:cNvPr id="4" name="Marcador de número de diapositiva 3">
            <a:extLst>
              <a:ext uri="{FF2B5EF4-FFF2-40B4-BE49-F238E27FC236}">
                <a16:creationId xmlns:a16="http://schemas.microsoft.com/office/drawing/2014/main" id="{A9D8C51A-8F69-4667-9551-FE6B69978217}"/>
              </a:ext>
            </a:extLst>
          </p:cNvPr>
          <p:cNvSpPr>
            <a:spLocks noGrp="1"/>
          </p:cNvSpPr>
          <p:nvPr>
            <p:ph type="sldNum" sz="quarter" idx="12"/>
          </p:nvPr>
        </p:nvSpPr>
        <p:spPr/>
        <p:txBody>
          <a:bodyPr/>
          <a:lstStyle/>
          <a:p>
            <a:fld id="{0530B498-C689-4599-93E2-4FCD09F78740}" type="slidenum">
              <a:rPr lang="es-ES" smtClean="0"/>
              <a:t>81</a:t>
            </a:fld>
            <a:endParaRPr lang="es-ES"/>
          </a:p>
        </p:txBody>
      </p:sp>
      <p:pic>
        <p:nvPicPr>
          <p:cNvPr id="5" name="Imagen 4">
            <a:extLst>
              <a:ext uri="{FF2B5EF4-FFF2-40B4-BE49-F238E27FC236}">
                <a16:creationId xmlns:a16="http://schemas.microsoft.com/office/drawing/2014/main" id="{429B42AF-4847-4252-B4FD-F256D763CB5E}"/>
              </a:ext>
            </a:extLst>
          </p:cNvPr>
          <p:cNvPicPr>
            <a:picLocks noChangeAspect="1"/>
          </p:cNvPicPr>
          <p:nvPr/>
        </p:nvPicPr>
        <p:blipFill>
          <a:blip r:embed="rId3"/>
          <a:stretch>
            <a:fillRect/>
          </a:stretch>
        </p:blipFill>
        <p:spPr>
          <a:xfrm>
            <a:off x="4422169" y="1107831"/>
            <a:ext cx="7577498" cy="5613644"/>
          </a:xfrm>
          <a:prstGeom prst="rect">
            <a:avLst/>
          </a:prstGeom>
        </p:spPr>
      </p:pic>
    </p:spTree>
    <p:extLst>
      <p:ext uri="{BB962C8B-B14F-4D97-AF65-F5344CB8AC3E}">
        <p14:creationId xmlns:p14="http://schemas.microsoft.com/office/powerpoint/2010/main" val="216295293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1CBDB536-4C9E-4FA3-898E-518AA66EA900}"/>
              </a:ext>
            </a:extLst>
          </p:cNvPr>
          <p:cNvSpPr>
            <a:spLocks noGrp="1"/>
          </p:cNvSpPr>
          <p:nvPr>
            <p:ph idx="1"/>
          </p:nvPr>
        </p:nvSpPr>
        <p:spPr>
          <a:xfrm>
            <a:off x="838200" y="615462"/>
            <a:ext cx="10515600" cy="5561501"/>
          </a:xfrm>
        </p:spPr>
        <p:txBody>
          <a:bodyPr>
            <a:normAutofit/>
          </a:bodyPr>
          <a:lstStyle/>
          <a:p>
            <a:r>
              <a:rPr lang="es-ES" dirty="0"/>
              <a:t>El efecto que se debe configurar cuando el cursor del ratón se sitúe encima de un control del formulario: se debe destacar con un fondo de color rojo.</a:t>
            </a:r>
          </a:p>
          <a:p>
            <a:r>
              <a:rPr lang="es-ES" dirty="0"/>
              <a:t>El efecto que se debe configurar cuando un control del formulario reciba el foco del teclado: se debe destacar con un fondo de color amarillo.</a:t>
            </a:r>
          </a:p>
          <a:p>
            <a:r>
              <a:rPr lang="es-ES" dirty="0"/>
              <a:t>Contenido de la página centrado.</a:t>
            </a:r>
          </a:p>
          <a:p>
            <a:r>
              <a:rPr lang="es-ES" dirty="0"/>
              <a:t>Título y subtítulo: tipo de letra Georgia, </a:t>
            </a:r>
            <a:r>
              <a:rPr lang="es-ES" dirty="0" err="1"/>
              <a:t>serif</a:t>
            </a:r>
            <a:r>
              <a:rPr lang="es-ES" dirty="0"/>
              <a:t>.</a:t>
            </a:r>
          </a:p>
          <a:p>
            <a:r>
              <a:rPr lang="es-ES" dirty="0"/>
              <a:t>Tipo de letra principal: Arial, </a:t>
            </a:r>
            <a:r>
              <a:rPr lang="es-ES" dirty="0" err="1"/>
              <a:t>Helvetica</a:t>
            </a:r>
            <a:r>
              <a:rPr lang="es-ES" dirty="0"/>
              <a:t>, </a:t>
            </a:r>
            <a:r>
              <a:rPr lang="es-ES" dirty="0" err="1"/>
              <a:t>sans-serif</a:t>
            </a:r>
            <a:r>
              <a:rPr lang="es-ES" dirty="0"/>
              <a:t>.</a:t>
            </a:r>
          </a:p>
          <a:p>
            <a:r>
              <a:rPr lang="es-ES" dirty="0"/>
              <a:t>Leyendas (</a:t>
            </a:r>
            <a:r>
              <a:rPr lang="es-ES" dirty="0" err="1"/>
              <a:t>legend</a:t>
            </a:r>
            <a:r>
              <a:rPr lang="es-ES" dirty="0"/>
              <a:t>) y etiquetas: negrita.</a:t>
            </a:r>
          </a:p>
          <a:p>
            <a:r>
              <a:rPr lang="es-ES" dirty="0"/>
              <a:t>Consejo: existen muchas formas de resolver este ejercicio, lo normal es que tu solución no se parezca a la solución que te proporcionamos. </a:t>
            </a:r>
          </a:p>
        </p:txBody>
      </p:sp>
      <p:sp>
        <p:nvSpPr>
          <p:cNvPr id="4" name="Marcador de número de diapositiva 3">
            <a:extLst>
              <a:ext uri="{FF2B5EF4-FFF2-40B4-BE49-F238E27FC236}">
                <a16:creationId xmlns:a16="http://schemas.microsoft.com/office/drawing/2014/main" id="{7C9A57DD-68F6-4931-BF0E-DA0891AA6BBA}"/>
              </a:ext>
            </a:extLst>
          </p:cNvPr>
          <p:cNvSpPr>
            <a:spLocks noGrp="1"/>
          </p:cNvSpPr>
          <p:nvPr>
            <p:ph type="sldNum" sz="quarter" idx="12"/>
          </p:nvPr>
        </p:nvSpPr>
        <p:spPr/>
        <p:txBody>
          <a:bodyPr/>
          <a:lstStyle/>
          <a:p>
            <a:fld id="{0530B498-C689-4599-93E2-4FCD09F78740}" type="slidenum">
              <a:rPr lang="es-ES" smtClean="0"/>
              <a:t>82</a:t>
            </a:fld>
            <a:endParaRPr lang="es-ES"/>
          </a:p>
        </p:txBody>
      </p:sp>
    </p:spTree>
    <p:extLst>
      <p:ext uri="{BB962C8B-B14F-4D97-AF65-F5344CB8AC3E}">
        <p14:creationId xmlns:p14="http://schemas.microsoft.com/office/powerpoint/2010/main" val="24828368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499DBFD-E2E0-4854-A37A-D1A507AA2063}"/>
              </a:ext>
            </a:extLst>
          </p:cNvPr>
          <p:cNvSpPr>
            <a:spLocks noGrp="1"/>
          </p:cNvSpPr>
          <p:nvPr>
            <p:ph type="title"/>
          </p:nvPr>
        </p:nvSpPr>
        <p:spPr/>
        <p:txBody>
          <a:bodyPr/>
          <a:lstStyle/>
          <a:p>
            <a:r>
              <a:rPr lang="es-ES" b="1" dirty="0"/>
              <a:t>Ejercicio 10 - Estilo texto </a:t>
            </a:r>
            <a:br>
              <a:rPr lang="es-ES" b="1" dirty="0"/>
            </a:br>
            <a:endParaRPr lang="es-ES" dirty="0"/>
          </a:p>
        </p:txBody>
      </p:sp>
      <p:sp>
        <p:nvSpPr>
          <p:cNvPr id="3" name="Marcador de contenido 2">
            <a:extLst>
              <a:ext uri="{FF2B5EF4-FFF2-40B4-BE49-F238E27FC236}">
                <a16:creationId xmlns:a16="http://schemas.microsoft.com/office/drawing/2014/main" id="{705CAED4-2656-4633-A702-B22E2ACCB702}"/>
              </a:ext>
            </a:extLst>
          </p:cNvPr>
          <p:cNvSpPr>
            <a:spLocks noGrp="1"/>
          </p:cNvSpPr>
          <p:nvPr>
            <p:ph idx="1"/>
          </p:nvPr>
        </p:nvSpPr>
        <p:spPr>
          <a:xfrm>
            <a:off x="838200" y="1371600"/>
            <a:ext cx="10515600" cy="4805363"/>
          </a:xfrm>
        </p:spPr>
        <p:txBody>
          <a:bodyPr/>
          <a:lstStyle/>
          <a:p>
            <a:pPr marL="0" indent="0">
              <a:buNone/>
            </a:pPr>
            <a:r>
              <a:rPr lang="es-ES" dirty="0"/>
              <a:t>A partir de la página web que se te proporciona, debes crear una página web que tenga el mismo aspecto que la siguiente imagen:</a:t>
            </a:r>
          </a:p>
          <a:p>
            <a:pPr marL="0" indent="0">
              <a:buNone/>
            </a:pPr>
            <a:endParaRPr lang="es-ES" dirty="0"/>
          </a:p>
        </p:txBody>
      </p:sp>
      <p:sp>
        <p:nvSpPr>
          <p:cNvPr id="4" name="Marcador de número de diapositiva 3">
            <a:extLst>
              <a:ext uri="{FF2B5EF4-FFF2-40B4-BE49-F238E27FC236}">
                <a16:creationId xmlns:a16="http://schemas.microsoft.com/office/drawing/2014/main" id="{11397D8E-203C-4EE1-B617-B8039988DF24}"/>
              </a:ext>
            </a:extLst>
          </p:cNvPr>
          <p:cNvSpPr>
            <a:spLocks noGrp="1"/>
          </p:cNvSpPr>
          <p:nvPr>
            <p:ph type="sldNum" sz="quarter" idx="12"/>
          </p:nvPr>
        </p:nvSpPr>
        <p:spPr/>
        <p:txBody>
          <a:bodyPr/>
          <a:lstStyle/>
          <a:p>
            <a:fld id="{0530B498-C689-4599-93E2-4FCD09F78740}" type="slidenum">
              <a:rPr lang="es-ES" smtClean="0"/>
              <a:t>83</a:t>
            </a:fld>
            <a:endParaRPr lang="es-ES"/>
          </a:p>
        </p:txBody>
      </p:sp>
      <p:pic>
        <p:nvPicPr>
          <p:cNvPr id="6" name="Imagen 5">
            <a:extLst>
              <a:ext uri="{FF2B5EF4-FFF2-40B4-BE49-F238E27FC236}">
                <a16:creationId xmlns:a16="http://schemas.microsoft.com/office/drawing/2014/main" id="{7AD6385D-0F46-4A01-8FDB-CF67CC29915D}"/>
              </a:ext>
            </a:extLst>
          </p:cNvPr>
          <p:cNvPicPr>
            <a:picLocks noChangeAspect="1"/>
          </p:cNvPicPr>
          <p:nvPr/>
        </p:nvPicPr>
        <p:blipFill>
          <a:blip r:embed="rId2"/>
          <a:stretch>
            <a:fillRect/>
          </a:stretch>
        </p:blipFill>
        <p:spPr>
          <a:xfrm>
            <a:off x="514350" y="1859756"/>
            <a:ext cx="11677650" cy="3829050"/>
          </a:xfrm>
          <a:prstGeom prst="rect">
            <a:avLst/>
          </a:prstGeom>
        </p:spPr>
      </p:pic>
      <p:sp>
        <p:nvSpPr>
          <p:cNvPr id="7" name="Rectángulo 6">
            <a:extLst>
              <a:ext uri="{FF2B5EF4-FFF2-40B4-BE49-F238E27FC236}">
                <a16:creationId xmlns:a16="http://schemas.microsoft.com/office/drawing/2014/main" id="{F411181F-5BE5-47EF-8C0B-DF3B2271BA36}"/>
              </a:ext>
            </a:extLst>
          </p:cNvPr>
          <p:cNvSpPr/>
          <p:nvPr/>
        </p:nvSpPr>
        <p:spPr>
          <a:xfrm>
            <a:off x="720237" y="5987018"/>
            <a:ext cx="1951945" cy="523220"/>
          </a:xfrm>
          <a:prstGeom prst="rect">
            <a:avLst/>
          </a:prstGeom>
        </p:spPr>
        <p:txBody>
          <a:bodyPr wrap="none">
            <a:spAutoFit/>
          </a:bodyPr>
          <a:lstStyle/>
          <a:p>
            <a:r>
              <a:rPr lang="es-ES" sz="2800" dirty="0">
                <a:hlinkClick r:id="rId3" action="ppaction://hlinkfile"/>
              </a:rPr>
              <a:t>Código base</a:t>
            </a:r>
            <a:endParaRPr lang="es-ES" sz="2800" dirty="0"/>
          </a:p>
        </p:txBody>
      </p:sp>
    </p:spTree>
    <p:extLst>
      <p:ext uri="{BB962C8B-B14F-4D97-AF65-F5344CB8AC3E}">
        <p14:creationId xmlns:p14="http://schemas.microsoft.com/office/powerpoint/2010/main" val="138113215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4D2C0304-A2EF-49BF-811F-A901149ADB64}"/>
              </a:ext>
            </a:extLst>
          </p:cNvPr>
          <p:cNvSpPr>
            <a:spLocks noGrp="1"/>
          </p:cNvSpPr>
          <p:nvPr>
            <p:ph type="sldNum" sz="quarter" idx="12"/>
          </p:nvPr>
        </p:nvSpPr>
        <p:spPr/>
        <p:txBody>
          <a:bodyPr/>
          <a:lstStyle/>
          <a:p>
            <a:fld id="{0530B498-C689-4599-93E2-4FCD09F78740}" type="slidenum">
              <a:rPr lang="es-ES" smtClean="0"/>
              <a:t>84</a:t>
            </a:fld>
            <a:endParaRPr lang="es-ES"/>
          </a:p>
        </p:txBody>
      </p:sp>
      <p:sp>
        <p:nvSpPr>
          <p:cNvPr id="8" name="Marcador de contenido 7">
            <a:extLst>
              <a:ext uri="{FF2B5EF4-FFF2-40B4-BE49-F238E27FC236}">
                <a16:creationId xmlns:a16="http://schemas.microsoft.com/office/drawing/2014/main" id="{8D9E3CB8-7EE7-4A68-8CC0-C5AC14257CBD}"/>
              </a:ext>
            </a:extLst>
          </p:cNvPr>
          <p:cNvSpPr>
            <a:spLocks noGrp="1"/>
          </p:cNvSpPr>
          <p:nvPr>
            <p:ph idx="1"/>
          </p:nvPr>
        </p:nvSpPr>
        <p:spPr>
          <a:xfrm>
            <a:off x="838199" y="756138"/>
            <a:ext cx="10802815" cy="5420825"/>
          </a:xfrm>
        </p:spPr>
        <p:txBody>
          <a:bodyPr>
            <a:noAutofit/>
          </a:bodyPr>
          <a:lstStyle/>
          <a:p>
            <a:pPr marL="0" indent="0">
              <a:buNone/>
            </a:pPr>
            <a:r>
              <a:rPr lang="es-ES" dirty="0"/>
              <a:t>Además, tienes que tener en cuenta los siguientes requisitos:</a:t>
            </a:r>
          </a:p>
          <a:p>
            <a:pPr algn="just"/>
            <a:r>
              <a:rPr lang="es-ES" dirty="0"/>
              <a:t>    El tipo de letra principal del texto debe ser Calibri. Como este tipo de letra no está en todos los ordenadores, se debe definir como alternativa los tipos de letra Arial, </a:t>
            </a:r>
            <a:r>
              <a:rPr lang="es-ES" dirty="0" err="1"/>
              <a:t>Helvetica</a:t>
            </a:r>
            <a:r>
              <a:rPr lang="es-ES" dirty="0"/>
              <a:t> y el tipo genérico </a:t>
            </a:r>
            <a:r>
              <a:rPr lang="es-ES" dirty="0" err="1"/>
              <a:t>sans-serif</a:t>
            </a:r>
            <a:r>
              <a:rPr lang="es-ES" dirty="0"/>
              <a:t>.</a:t>
            </a:r>
          </a:p>
          <a:p>
            <a:pPr algn="just"/>
            <a:r>
              <a:rPr lang="es-ES" dirty="0"/>
              <a:t>    El tipo de letra del encabezado de nivel 1 debe ser Cambria. El tipo alternativo debe ser Times junto con el tipo genérico </a:t>
            </a:r>
            <a:r>
              <a:rPr lang="es-ES" dirty="0" err="1"/>
              <a:t>serif</a:t>
            </a:r>
            <a:r>
              <a:rPr lang="es-ES" dirty="0"/>
              <a:t>. El color del texto debe ser #1F497D y el color del fondo #BFBFBF. El tamaño del texto debe ser 24 </a:t>
            </a:r>
            <a:r>
              <a:rPr lang="es-ES" dirty="0" err="1"/>
              <a:t>px</a:t>
            </a:r>
            <a:r>
              <a:rPr lang="es-ES" dirty="0"/>
              <a:t>. El espaciado entre letras debe ser 0.5 em y el espaciado entre palabras 1.5 em. Además, el encabezado de nivel 1 debe aparecer centrado y en mayúsculas.</a:t>
            </a:r>
          </a:p>
        </p:txBody>
      </p:sp>
    </p:spTree>
    <p:extLst>
      <p:ext uri="{BB962C8B-B14F-4D97-AF65-F5344CB8AC3E}">
        <p14:creationId xmlns:p14="http://schemas.microsoft.com/office/powerpoint/2010/main" val="307843960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8D0B4A7C-9023-4254-8548-EC7925A6D524}"/>
              </a:ext>
            </a:extLst>
          </p:cNvPr>
          <p:cNvSpPr>
            <a:spLocks noGrp="1"/>
          </p:cNvSpPr>
          <p:nvPr>
            <p:ph idx="1"/>
          </p:nvPr>
        </p:nvSpPr>
        <p:spPr>
          <a:xfrm>
            <a:off x="838200" y="808892"/>
            <a:ext cx="10515600" cy="5368071"/>
          </a:xfrm>
        </p:spPr>
        <p:txBody>
          <a:bodyPr/>
          <a:lstStyle/>
          <a:p>
            <a:r>
              <a:rPr lang="es-ES" dirty="0"/>
              <a:t> El tipo de letra del encabezado de nivel 2 es igual que el encabezado de nivel 1. El color del texto debe ser #632423. El tamaño del texto debe ser 18 </a:t>
            </a:r>
            <a:r>
              <a:rPr lang="es-ES" dirty="0" err="1"/>
              <a:t>px</a:t>
            </a:r>
            <a:r>
              <a:rPr lang="es-ES" dirty="0"/>
              <a:t>. El espaciado entre letras debe ser 0.5 em. Además, el encabezado de nivel 2 debe aparecer en mayúsculas.</a:t>
            </a:r>
          </a:p>
          <a:p>
            <a:r>
              <a:rPr lang="es-ES" dirty="0"/>
              <a:t>El contenido de las listas debe aparecer en cursiva y en negrita</a:t>
            </a:r>
          </a:p>
          <a:p>
            <a:endParaRPr lang="es-ES"/>
          </a:p>
          <a:p>
            <a:pPr marL="0" indent="0">
              <a:buNone/>
            </a:pPr>
            <a:r>
              <a:rPr lang="es-ES"/>
              <a:t>Nota</a:t>
            </a:r>
            <a:r>
              <a:rPr lang="es-ES" dirty="0"/>
              <a:t>: no puedes modificar el código HTML de la página, sólo puedes añadir las reglas CSS necesarias para lograr la presentación deseada. </a:t>
            </a:r>
          </a:p>
          <a:p>
            <a:pPr marL="0" indent="0">
              <a:buNone/>
            </a:pPr>
            <a:endParaRPr lang="es-ES" dirty="0"/>
          </a:p>
        </p:txBody>
      </p:sp>
      <p:sp>
        <p:nvSpPr>
          <p:cNvPr id="4" name="Marcador de número de diapositiva 3">
            <a:extLst>
              <a:ext uri="{FF2B5EF4-FFF2-40B4-BE49-F238E27FC236}">
                <a16:creationId xmlns:a16="http://schemas.microsoft.com/office/drawing/2014/main" id="{84DEF716-9D36-47A2-A887-D30B57F135AC}"/>
              </a:ext>
            </a:extLst>
          </p:cNvPr>
          <p:cNvSpPr>
            <a:spLocks noGrp="1"/>
          </p:cNvSpPr>
          <p:nvPr>
            <p:ph type="sldNum" sz="quarter" idx="12"/>
          </p:nvPr>
        </p:nvSpPr>
        <p:spPr/>
        <p:txBody>
          <a:bodyPr/>
          <a:lstStyle/>
          <a:p>
            <a:fld id="{0530B498-C689-4599-93E2-4FCD09F78740}" type="slidenum">
              <a:rPr lang="es-ES" smtClean="0"/>
              <a:t>85</a:t>
            </a:fld>
            <a:endParaRPr lang="es-ES"/>
          </a:p>
        </p:txBody>
      </p:sp>
    </p:spTree>
    <p:extLst>
      <p:ext uri="{BB962C8B-B14F-4D97-AF65-F5344CB8AC3E}">
        <p14:creationId xmlns:p14="http://schemas.microsoft.com/office/powerpoint/2010/main" val="62494024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3CF6720-98E9-BCA0-0EE7-65B8F383C487}"/>
              </a:ext>
            </a:extLst>
          </p:cNvPr>
          <p:cNvSpPr>
            <a:spLocks noGrp="1"/>
          </p:cNvSpPr>
          <p:nvPr>
            <p:ph type="ctrTitle"/>
          </p:nvPr>
        </p:nvSpPr>
        <p:spPr/>
        <p:txBody>
          <a:bodyPr>
            <a:normAutofit/>
          </a:bodyPr>
          <a:lstStyle/>
          <a:p>
            <a:r>
              <a:rPr lang="en-CA" sz="4800" b="1" dirty="0" err="1"/>
              <a:t>Módulo</a:t>
            </a:r>
            <a:r>
              <a:rPr lang="en-CA" sz="4800" b="1" dirty="0"/>
              <a:t> 1. </a:t>
            </a:r>
            <a:r>
              <a:rPr lang="es-ES" sz="4800" b="1" dirty="0">
                <a:solidFill>
                  <a:schemeClr val="tx1"/>
                </a:solidFill>
              </a:rPr>
              <a:t>Introducción al desarrollo web [HTML</a:t>
            </a:r>
            <a:r>
              <a:rPr lang="es-ES" sz="4800" b="1" dirty="0"/>
              <a:t> y </a:t>
            </a:r>
            <a:r>
              <a:rPr lang="es-ES" sz="4800" b="1" dirty="0">
                <a:solidFill>
                  <a:schemeClr val="tx1"/>
                </a:solidFill>
              </a:rPr>
              <a:t>CSS]</a:t>
            </a:r>
            <a:endParaRPr lang="es-ES" sz="4800" b="1" dirty="0"/>
          </a:p>
        </p:txBody>
      </p:sp>
      <p:sp>
        <p:nvSpPr>
          <p:cNvPr id="3" name="Subtítulo 2">
            <a:extLst>
              <a:ext uri="{FF2B5EF4-FFF2-40B4-BE49-F238E27FC236}">
                <a16:creationId xmlns:a16="http://schemas.microsoft.com/office/drawing/2014/main" id="{DEAD2A35-28C2-FA08-138E-61B751595808}"/>
              </a:ext>
            </a:extLst>
          </p:cNvPr>
          <p:cNvSpPr>
            <a:spLocks noGrp="1"/>
          </p:cNvSpPr>
          <p:nvPr>
            <p:ph type="subTitle" idx="1"/>
          </p:nvPr>
        </p:nvSpPr>
        <p:spPr>
          <a:xfrm>
            <a:off x="1524000" y="4393579"/>
            <a:ext cx="9144000" cy="1773043"/>
          </a:xfrm>
        </p:spPr>
        <p:txBody>
          <a:bodyPr>
            <a:normAutofit/>
          </a:bodyPr>
          <a:lstStyle/>
          <a:p>
            <a:r>
              <a:rPr lang="es-ES" dirty="0"/>
              <a:t>Objetivo:  Desarrollar páginas web sencillas con HTML, CSS y   </a:t>
            </a:r>
            <a:r>
              <a:rPr lang="es-ES" dirty="0" err="1"/>
              <a:t>Javascript</a:t>
            </a:r>
            <a:r>
              <a:rPr lang="es-ES" dirty="0"/>
              <a:t>.</a:t>
            </a:r>
          </a:p>
          <a:p>
            <a:pPr algn="l"/>
            <a:r>
              <a:rPr lang="es-ES" dirty="0"/>
              <a:t>Recurso: </a:t>
            </a:r>
            <a:r>
              <a:rPr lang="es-ES" b="0" i="0" u="none" strike="noStrike" baseline="0" dirty="0">
                <a:solidFill>
                  <a:srgbClr val="000000"/>
                </a:solidFill>
                <a:latin typeface="Calibri" panose="020F0502020204030204" pitchFamily="34" charset="0"/>
                <a:hlinkClick r:id="rId3"/>
              </a:rPr>
              <a:t>https://www.youtube.com/watch?v=mK8H9lY2xcM</a:t>
            </a:r>
            <a:endParaRPr lang="es-ES" b="0" i="0" u="none" strike="noStrike" baseline="0" dirty="0">
              <a:solidFill>
                <a:srgbClr val="000000"/>
              </a:solidFill>
              <a:latin typeface="Calibri" panose="020F0502020204030204" pitchFamily="34" charset="0"/>
            </a:endParaRPr>
          </a:p>
          <a:p>
            <a:pPr algn="l"/>
            <a:r>
              <a:rPr lang="es-ES" dirty="0">
                <a:solidFill>
                  <a:srgbClr val="000000"/>
                </a:solidFill>
                <a:latin typeface="Calibri" panose="020F0502020204030204" pitchFamily="34" charset="0"/>
              </a:rPr>
              <a:t>Tiempo estimado: 6horas</a:t>
            </a:r>
            <a:endParaRPr lang="es-ES" b="0" i="0" u="none" strike="noStrike" baseline="0" dirty="0">
              <a:solidFill>
                <a:srgbClr val="000000"/>
              </a:solidFill>
              <a:latin typeface="Calibri" panose="020F0502020204030204" pitchFamily="34" charset="0"/>
            </a:endParaRPr>
          </a:p>
          <a:p>
            <a:pPr algn="l"/>
            <a:endParaRPr lang="es-ES" sz="4400" dirty="0">
              <a:solidFill>
                <a:srgbClr val="000000"/>
              </a:solidFill>
              <a:latin typeface="Calibri" panose="020F0502020204030204" pitchFamily="34" charset="0"/>
            </a:endParaRPr>
          </a:p>
          <a:p>
            <a:pPr algn="l"/>
            <a:endParaRPr lang="es-ES" sz="4400" dirty="0"/>
          </a:p>
          <a:p>
            <a:endParaRPr lang="es-ES" sz="2800" dirty="0"/>
          </a:p>
          <a:p>
            <a:endParaRPr lang="es-ES" sz="2800" dirty="0"/>
          </a:p>
        </p:txBody>
      </p:sp>
      <p:sp>
        <p:nvSpPr>
          <p:cNvPr id="5" name="Rectángulo 4">
            <a:extLst>
              <a:ext uri="{FF2B5EF4-FFF2-40B4-BE49-F238E27FC236}">
                <a16:creationId xmlns:a16="http://schemas.microsoft.com/office/drawing/2014/main" id="{4CC23092-EBD2-5D32-2920-BB8D90EE3F09}"/>
              </a:ext>
            </a:extLst>
          </p:cNvPr>
          <p:cNvSpPr/>
          <p:nvPr/>
        </p:nvSpPr>
        <p:spPr>
          <a:xfrm>
            <a:off x="0" y="1"/>
            <a:ext cx="12192000" cy="990738"/>
          </a:xfrm>
          <a:prstGeom prst="rect">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Marcador de número de diapositiva 7">
            <a:extLst>
              <a:ext uri="{FF2B5EF4-FFF2-40B4-BE49-F238E27FC236}">
                <a16:creationId xmlns:a16="http://schemas.microsoft.com/office/drawing/2014/main" id="{64E5B5F3-1048-6A11-6CD2-9C306F3B95D8}"/>
              </a:ext>
            </a:extLst>
          </p:cNvPr>
          <p:cNvSpPr>
            <a:spLocks noGrp="1"/>
          </p:cNvSpPr>
          <p:nvPr>
            <p:ph type="sldNum" sz="quarter" idx="12"/>
          </p:nvPr>
        </p:nvSpPr>
        <p:spPr/>
        <p:txBody>
          <a:bodyPr/>
          <a:lstStyle/>
          <a:p>
            <a:fld id="{0530B498-C689-4599-93E2-4FCD09F78740}" type="slidenum">
              <a:rPr lang="es-ES" smtClean="0"/>
              <a:t>86</a:t>
            </a:fld>
            <a:endParaRPr lang="es-ES"/>
          </a:p>
        </p:txBody>
      </p:sp>
    </p:spTree>
    <p:extLst>
      <p:ext uri="{BB962C8B-B14F-4D97-AF65-F5344CB8AC3E}">
        <p14:creationId xmlns:p14="http://schemas.microsoft.com/office/powerpoint/2010/main" val="30055527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268ABE4-513A-0E42-2E7D-CFA9E452B890}"/>
              </a:ext>
            </a:extLst>
          </p:cNvPr>
          <p:cNvSpPr>
            <a:spLocks noGrp="1"/>
          </p:cNvSpPr>
          <p:nvPr>
            <p:ph type="title"/>
          </p:nvPr>
        </p:nvSpPr>
        <p:spPr/>
        <p:txBody>
          <a:bodyPr/>
          <a:lstStyle/>
          <a:p>
            <a:endParaRPr lang="es-ES" sz="3200" dirty="0"/>
          </a:p>
        </p:txBody>
      </p:sp>
      <p:sp>
        <p:nvSpPr>
          <p:cNvPr id="3" name="Marcador de contenido 2">
            <a:extLst>
              <a:ext uri="{FF2B5EF4-FFF2-40B4-BE49-F238E27FC236}">
                <a16:creationId xmlns:a16="http://schemas.microsoft.com/office/drawing/2014/main" id="{BEC44F98-F580-EAE9-25C0-F611AC867926}"/>
              </a:ext>
            </a:extLst>
          </p:cNvPr>
          <p:cNvSpPr>
            <a:spLocks noGrp="1"/>
          </p:cNvSpPr>
          <p:nvPr>
            <p:ph idx="1"/>
          </p:nvPr>
        </p:nvSpPr>
        <p:spPr/>
        <p:txBody>
          <a:bodyPr/>
          <a:lstStyle/>
          <a:p>
            <a:pPr marL="914400" lvl="2" indent="0">
              <a:buNone/>
            </a:pPr>
            <a:endParaRPr lang="es-ES" dirty="0"/>
          </a:p>
          <a:p>
            <a:endParaRPr lang="es-ES" dirty="0"/>
          </a:p>
        </p:txBody>
      </p:sp>
      <p:pic>
        <p:nvPicPr>
          <p:cNvPr id="5" name="Imagen 4">
            <a:extLst>
              <a:ext uri="{FF2B5EF4-FFF2-40B4-BE49-F238E27FC236}">
                <a16:creationId xmlns:a16="http://schemas.microsoft.com/office/drawing/2014/main" id="{86DBE238-6FD5-C938-3044-E45C0DF1F2A9}"/>
              </a:ext>
            </a:extLst>
          </p:cNvPr>
          <p:cNvPicPr>
            <a:picLocks noChangeAspect="1"/>
          </p:cNvPicPr>
          <p:nvPr/>
        </p:nvPicPr>
        <p:blipFill>
          <a:blip r:embed="rId2"/>
          <a:stretch>
            <a:fillRect/>
          </a:stretch>
        </p:blipFill>
        <p:spPr>
          <a:xfrm>
            <a:off x="1012873" y="1690688"/>
            <a:ext cx="9594167" cy="4647613"/>
          </a:xfrm>
          <a:prstGeom prst="rect">
            <a:avLst/>
          </a:prstGeom>
        </p:spPr>
      </p:pic>
      <p:sp>
        <p:nvSpPr>
          <p:cNvPr id="4" name="Rectángulo 3">
            <a:extLst>
              <a:ext uri="{FF2B5EF4-FFF2-40B4-BE49-F238E27FC236}">
                <a16:creationId xmlns:a16="http://schemas.microsoft.com/office/drawing/2014/main" id="{2BC1DE2E-E5D1-D7F3-D148-B8387D26BCD8}"/>
              </a:ext>
            </a:extLst>
          </p:cNvPr>
          <p:cNvSpPr/>
          <p:nvPr/>
        </p:nvSpPr>
        <p:spPr>
          <a:xfrm>
            <a:off x="-22273" y="-10339"/>
            <a:ext cx="12192000" cy="1382751"/>
          </a:xfrm>
          <a:prstGeom prst="rect">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90000"/>
              </a:lnSpc>
              <a:spcBef>
                <a:spcPct val="0"/>
              </a:spcBef>
            </a:pPr>
            <a:r>
              <a:rPr lang="en-CA" sz="4800" b="1" dirty="0"/>
              <a:t>Visual Studio Code</a:t>
            </a:r>
            <a:r>
              <a:rPr lang="es-ES" sz="4800" b="1" dirty="0">
                <a:hlinkClick r:id="rId3"/>
              </a:rPr>
              <a:t> </a:t>
            </a:r>
            <a:br>
              <a:rPr lang="es-ES" sz="4800" b="1" dirty="0">
                <a:hlinkClick r:id="rId3"/>
              </a:rPr>
            </a:br>
            <a:r>
              <a:rPr lang="es-ES" sz="4800" b="1" dirty="0">
                <a:hlinkClick r:id="rId3"/>
              </a:rPr>
              <a:t>(https://code.visualstudio.com</a:t>
            </a:r>
            <a:r>
              <a:rPr lang="es-ES" sz="4800" b="1" dirty="0">
                <a:solidFill>
                  <a:schemeClr val="accent1"/>
                </a:solidFill>
              </a:rPr>
              <a:t>)</a:t>
            </a:r>
            <a:endParaRPr lang="es-ES" sz="4800" b="1" dirty="0">
              <a:solidFill>
                <a:schemeClr val="accent1"/>
              </a:solidFill>
              <a:ea typeface="+mj-ea"/>
              <a:cs typeface="+mj-cs"/>
            </a:endParaRPr>
          </a:p>
        </p:txBody>
      </p:sp>
      <p:sp>
        <p:nvSpPr>
          <p:cNvPr id="7" name="Marcador de número de diapositiva 6">
            <a:extLst>
              <a:ext uri="{FF2B5EF4-FFF2-40B4-BE49-F238E27FC236}">
                <a16:creationId xmlns:a16="http://schemas.microsoft.com/office/drawing/2014/main" id="{1D95A53B-4336-8DEE-8717-8B365CF8A579}"/>
              </a:ext>
            </a:extLst>
          </p:cNvPr>
          <p:cNvSpPr>
            <a:spLocks noGrp="1"/>
          </p:cNvSpPr>
          <p:nvPr>
            <p:ph type="sldNum" sz="quarter" idx="12"/>
          </p:nvPr>
        </p:nvSpPr>
        <p:spPr/>
        <p:txBody>
          <a:bodyPr/>
          <a:lstStyle/>
          <a:p>
            <a:fld id="{0530B498-C689-4599-93E2-4FCD09F78740}" type="slidenum">
              <a:rPr lang="es-ES" smtClean="0"/>
              <a:t>9</a:t>
            </a:fld>
            <a:endParaRPr lang="es-ES"/>
          </a:p>
        </p:txBody>
      </p:sp>
    </p:spTree>
    <p:extLst>
      <p:ext uri="{BB962C8B-B14F-4D97-AF65-F5344CB8AC3E}">
        <p14:creationId xmlns:p14="http://schemas.microsoft.com/office/powerpoint/2010/main" val="1001285784"/>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lumMod val="50000"/>
          </a:schemeClr>
        </a:solidFill>
      </a:spPr>
      <a:bodyPr rtlCol="0" anchor="ctr"/>
      <a:lstStyle>
        <a:defPPr algn="ctr">
          <a:lnSpc>
            <a:spcPct val="90000"/>
          </a:lnSpc>
          <a:spcBef>
            <a:spcPct val="0"/>
          </a:spcBef>
          <a:defRPr sz="4800" b="1" dirty="0">
            <a:solidFill>
              <a:schemeClr val="bg1"/>
            </a:solidFill>
            <a:ea typeface="+mj-ea"/>
            <a:cs typeface="+mj-cs"/>
          </a:defRPr>
        </a:defPPr>
      </a:lstStyle>
      <a:style>
        <a:lnRef idx="2">
          <a:schemeClr val="accent1">
            <a:shade val="15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3058</TotalTime>
  <Words>7184</Words>
  <Application>Microsoft Office PowerPoint</Application>
  <PresentationFormat>Panorámica</PresentationFormat>
  <Paragraphs>699</Paragraphs>
  <Slides>86</Slides>
  <Notes>51</Notes>
  <HiddenSlides>0</HiddenSlides>
  <MMClips>0</MMClips>
  <ScaleCrop>false</ScaleCrop>
  <HeadingPairs>
    <vt:vector size="8" baseType="variant">
      <vt:variant>
        <vt:lpstr>Fuentes usadas</vt:lpstr>
      </vt:variant>
      <vt:variant>
        <vt:i4>7</vt:i4>
      </vt:variant>
      <vt:variant>
        <vt:lpstr>Tema</vt:lpstr>
      </vt:variant>
      <vt:variant>
        <vt:i4>1</vt:i4>
      </vt:variant>
      <vt:variant>
        <vt:lpstr>Servidores OLE incrustados</vt:lpstr>
      </vt:variant>
      <vt:variant>
        <vt:i4>1</vt:i4>
      </vt:variant>
      <vt:variant>
        <vt:lpstr>Títulos de diapositiva</vt:lpstr>
      </vt:variant>
      <vt:variant>
        <vt:i4>86</vt:i4>
      </vt:variant>
    </vt:vector>
  </HeadingPairs>
  <TitlesOfParts>
    <vt:vector size="95" baseType="lpstr">
      <vt:lpstr>Arial</vt:lpstr>
      <vt:lpstr>Arial Unicode MS</vt:lpstr>
      <vt:lpstr>Calibri</vt:lpstr>
      <vt:lpstr>Calibri Light</vt:lpstr>
      <vt:lpstr>Consolas</vt:lpstr>
      <vt:lpstr>Liberation Serif</vt:lpstr>
      <vt:lpstr>Wingdings 3</vt:lpstr>
      <vt:lpstr>Tema de Office</vt:lpstr>
      <vt:lpstr>Imagen de mapa de bits</vt:lpstr>
      <vt:lpstr>Tema 1. Introducción al desarrollo web [HTML y CSS]</vt:lpstr>
      <vt:lpstr>Presentación de PowerPoint</vt:lpstr>
      <vt:lpstr>Qué es una página web </vt:lpstr>
      <vt:lpstr>Presentación de PowerPoint</vt:lpstr>
      <vt:lpstr>Presentación de PowerPoint</vt:lpstr>
      <vt:lpstr>Presentación de PowerPoint</vt:lpstr>
      <vt:lpstr>Presentación de PowerPoint</vt:lpstr>
      <vt:lpstr>Presentación de PowerPoint</vt:lpstr>
      <vt:lpstr>Presentación de PowerPoint</vt:lpstr>
      <vt:lpstr>Instalar extensión Live server</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Ejercicio</vt:lpstr>
      <vt:lpstr>Qué es CSS</vt:lpstr>
      <vt:lpstr>Cómo aplicar CSS a elementos HTML</vt:lpstr>
      <vt:lpstr>Presentación de PowerPoint</vt:lpstr>
      <vt:lpstr>Presentación de PowerPoint</vt:lpstr>
      <vt:lpstr>Presentación de PowerPoint</vt:lpstr>
      <vt:lpstr>Presentación de PowerPoint</vt:lpstr>
      <vt:lpstr>Selector de tipo</vt:lpstr>
      <vt:lpstr>Presentación de PowerPoint</vt:lpstr>
      <vt:lpstr>Selector de clase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Indicaciones</vt:lpstr>
      <vt:lpstr>Presentación de PowerPoint</vt:lpstr>
      <vt:lpstr>Presentación de PowerPoint</vt:lpstr>
      <vt:lpstr>Presentación de PowerPoint</vt:lpstr>
      <vt:lpstr>Presentación de PowerPoint</vt:lpstr>
      <vt:lpstr>Presentación de PowerPoint</vt:lpstr>
      <vt:lpstr>Presentación de PowerPoint</vt:lpstr>
      <vt:lpstr>Ejercicio 1 - Cómo usar css </vt:lpstr>
      <vt:lpstr>Presentación de PowerPoint</vt:lpstr>
      <vt:lpstr>Presentación de PowerPoint</vt:lpstr>
      <vt:lpstr>Presentación de PowerPoint</vt:lpstr>
      <vt:lpstr>Ejercicio 2 - Selectores  </vt:lpstr>
      <vt:lpstr>Presentación de PowerPoint</vt:lpstr>
      <vt:lpstr>Ejercicio 3 - Selectores  </vt:lpstr>
      <vt:lpstr>Presentación de PowerPoint</vt:lpstr>
      <vt:lpstr>Ejercicio 4- Selectores  </vt:lpstr>
      <vt:lpstr>Ejercicio 5 - Estilo lista  </vt:lpstr>
      <vt:lpstr>Ejercicio 6 - Estilo lista   </vt:lpstr>
      <vt:lpstr>Ejercicio 7 - Modelo caja  </vt:lpstr>
      <vt:lpstr>Presentación de PowerPoint</vt:lpstr>
      <vt:lpstr>Presentación de PowerPoint</vt:lpstr>
      <vt:lpstr>Ejercicio 8 - Modelo caja  </vt:lpstr>
      <vt:lpstr>Presentación de PowerPoint</vt:lpstr>
      <vt:lpstr>Presentación de PowerPoint</vt:lpstr>
      <vt:lpstr>En la siguiente imagen se indican las dimensiones que deben tener ciertas partes de la página</vt:lpstr>
      <vt:lpstr>Ejercicio 9 - Formularios </vt:lpstr>
      <vt:lpstr>Presentación de PowerPoint</vt:lpstr>
      <vt:lpstr>Ejercicio 10 - Estilo texto  </vt:lpstr>
      <vt:lpstr>Presentación de PowerPoint</vt:lpstr>
      <vt:lpstr>Presentación de PowerPoint</vt:lpstr>
      <vt:lpstr>Módulo 1. Introducción al desarrollo web [HTML y CSS]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Marina</dc:creator>
  <cp:lastModifiedBy>Marina</cp:lastModifiedBy>
  <cp:revision>208</cp:revision>
  <dcterms:created xsi:type="dcterms:W3CDTF">2023-09-24T21:55:57Z</dcterms:created>
  <dcterms:modified xsi:type="dcterms:W3CDTF">2023-11-06T19:04:12Z</dcterms:modified>
</cp:coreProperties>
</file>